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20"/>
  </p:notesMasterIdLst>
  <p:handoutMasterIdLst>
    <p:handoutMasterId r:id="rId21"/>
  </p:handoutMasterIdLst>
  <p:sldIdLst>
    <p:sldId id="258" r:id="rId2"/>
    <p:sldId id="891" r:id="rId3"/>
    <p:sldId id="858" r:id="rId4"/>
    <p:sldId id="851" r:id="rId5"/>
    <p:sldId id="852" r:id="rId6"/>
    <p:sldId id="564" r:id="rId7"/>
    <p:sldId id="834" r:id="rId8"/>
    <p:sldId id="841" r:id="rId9"/>
    <p:sldId id="888" r:id="rId10"/>
    <p:sldId id="873" r:id="rId11"/>
    <p:sldId id="872" r:id="rId12"/>
    <p:sldId id="884" r:id="rId13"/>
    <p:sldId id="885" r:id="rId14"/>
    <p:sldId id="866" r:id="rId15"/>
    <p:sldId id="878" r:id="rId16"/>
    <p:sldId id="893" r:id="rId17"/>
    <p:sldId id="563" r:id="rId18"/>
    <p:sldId id="567"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FFFF"/>
    <a:srgbClr val="881B31"/>
    <a:srgbClr val="2D962D"/>
    <a:srgbClr val="BF0001"/>
    <a:srgbClr val="0707FF"/>
    <a:srgbClr val="918ACF"/>
    <a:srgbClr val="FE0000"/>
    <a:srgbClr val="01A24A"/>
    <a:srgbClr val="881A31"/>
    <a:srgbClr val="D4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5036" autoAdjust="0"/>
  </p:normalViewPr>
  <p:slideViewPr>
    <p:cSldViewPr snapToGrid="0" snapToObjects="1">
      <p:cViewPr>
        <p:scale>
          <a:sx n="75" d="100"/>
          <a:sy n="75" d="100"/>
        </p:scale>
        <p:origin x="1452" y="7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D6660D1-9896-44EA-8AE6-FBB19A71D4CA}" type="datetimeFigureOut">
              <a:rPr lang="en-US" smtClean="0"/>
              <a:t>5/21/2024</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A8460811-CC52-467B-B2F0-A43B4F55BEA1}" type="slidenum">
              <a:rPr lang="en-US" smtClean="0"/>
              <a:t>‹#›</a:t>
            </a:fld>
            <a:endParaRPr lang="en-US"/>
          </a:p>
        </p:txBody>
      </p:sp>
    </p:spTree>
    <p:extLst>
      <p:ext uri="{BB962C8B-B14F-4D97-AF65-F5344CB8AC3E}">
        <p14:creationId xmlns:p14="http://schemas.microsoft.com/office/powerpoint/2010/main" val="133587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3728B4F-8C11-C54C-A3A3-67BE68C2E023}" type="datetimeFigureOut">
              <a:rPr lang="en-US" smtClean="0"/>
              <a:t>5/21/2024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B869B8E-7129-0E44-9BB8-AFAF2803E823}" type="slidenum">
              <a:rPr lang="en-US" smtClean="0"/>
              <a:t>‹#›</a:t>
            </a:fld>
            <a:endParaRPr lang="en-US"/>
          </a:p>
        </p:txBody>
      </p:sp>
    </p:spTree>
    <p:extLst>
      <p:ext uri="{BB962C8B-B14F-4D97-AF65-F5344CB8AC3E}">
        <p14:creationId xmlns:p14="http://schemas.microsoft.com/office/powerpoint/2010/main" val="502901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Igor Paploski,</a:t>
            </a:r>
            <a:r>
              <a:rPr lang="en-US" baseline="0" dirty="0"/>
              <a:t> thank you for being here today. My presentation contains results of research conducted by many members of the lab I’m part of, so let me take a minute to acknowledge them from the beginning. Kim </a:t>
            </a:r>
            <a:r>
              <a:rPr lang="en-US" baseline="0" dirty="0" err="1"/>
              <a:t>VanderWaal</a:t>
            </a:r>
            <a:r>
              <a:rPr lang="en-US" baseline="0" dirty="0"/>
              <a:t> is the PI on the lab, Dennis Makau is a post-doc, Son is a PhD candidate and Julia Baker is a PhD student.</a:t>
            </a:r>
            <a:endParaRPr lang="en-US" dirty="0"/>
          </a:p>
        </p:txBody>
      </p:sp>
      <p:sp>
        <p:nvSpPr>
          <p:cNvPr id="4" name="Slide Number Placeholder 3"/>
          <p:cNvSpPr>
            <a:spLocks noGrp="1"/>
          </p:cNvSpPr>
          <p:nvPr>
            <p:ph type="sldNum" sz="quarter" idx="5"/>
          </p:nvPr>
        </p:nvSpPr>
        <p:spPr/>
        <p:txBody>
          <a:bodyPr/>
          <a:lstStyle/>
          <a:p>
            <a:fld id="{0B869B8E-7129-0E44-9BB8-AFAF2803E823}" type="slidenum">
              <a:rPr lang="en-US" smtClean="0"/>
              <a:t>1</a:t>
            </a:fld>
            <a:endParaRPr lang="en-US"/>
          </a:p>
        </p:txBody>
      </p:sp>
    </p:spTree>
    <p:extLst>
      <p:ext uri="{BB962C8B-B14F-4D97-AF65-F5344CB8AC3E}">
        <p14:creationId xmlns:p14="http://schemas.microsoft.com/office/powerpoint/2010/main" val="955110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better describe the glycosylation patterns seen we PRRS, we built an ORF5-only phylogenetic tree with examples of the most prevalent lineages and </a:t>
            </a:r>
            <a:r>
              <a:rPr lang="en-US" dirty="0" err="1"/>
              <a:t>sublineages</a:t>
            </a:r>
            <a:r>
              <a:rPr lang="en-US" dirty="0"/>
              <a:t> in the US, and this is what is shown on the tree on the right. It displays sequences from the UMN VDL that are colored according to the L and SL they belong. To the right of the tree you can see many bars, gray and black. Black boxes represent sequences that were glycosylated at that position, gray represent sequences that were not glycosylated at that position. Overall, we found that 9 sites on the GP5 protein are glycosylated, most of these sites are located on the HVR of the gene. This is what being highlighted now. The HVR flank the neutralizing epitope of the virus, and this suggests that glycosylation of these regions may modulate the immune response elicited against the principal neutralizing epitope of the GP5.</a:t>
            </a:r>
          </a:p>
          <a:p>
            <a:endParaRPr lang="en-US" dirty="0"/>
          </a:p>
          <a:p>
            <a:r>
              <a:rPr lang="en-US" dirty="0"/>
              <a:t>We can use this graph to highlight the glycosylation pattern of specific “variants” or “strains” of PRRSV that were important over time. For example, if we look at L1C and L1C 144, shown here in different shades of green, we can see that the L1C 144 virus had a distinct glycosylation patter as compared to other L1C virus, many of the sequences from this variant were glycosylated at sites 32 and 33, which are relatively particular to this variant.</a:t>
            </a:r>
          </a:p>
          <a:p>
            <a:endParaRPr lang="en-US" dirty="0"/>
          </a:p>
          <a:p>
            <a:r>
              <a:rPr lang="en-US" dirty="0"/>
              <a:t>Talking about the L1A 1-7-4 (shown in blue) virus, the glycosylation pattern of this virus was distinct to that seen in virtually all other PRRS viruses so far – site 57 is glycosylated almost </a:t>
            </a:r>
            <a:r>
              <a:rPr lang="en-US" dirty="0" err="1"/>
              <a:t>exlusivelly</a:t>
            </a:r>
            <a:r>
              <a:rPr lang="en-US" dirty="0"/>
              <a:t> on L1A 174 viruses. </a:t>
            </a:r>
          </a:p>
          <a:p>
            <a:endParaRPr lang="en-US" dirty="0"/>
          </a:p>
          <a:p>
            <a:r>
              <a:rPr lang="en-US" dirty="0"/>
              <a:t>However, overall the glycosylation patterns do not seem to be exclusive to certain L/SL, even though these remarkable examples can be pointed out.</a:t>
            </a:r>
          </a:p>
          <a:p>
            <a:endParaRPr lang="en-US" dirty="0"/>
          </a:p>
          <a:p>
            <a:r>
              <a:rPr lang="en-US" dirty="0"/>
              <a:t>But what about the occurrence of these </a:t>
            </a:r>
            <a:r>
              <a:rPr lang="en-US" dirty="0" err="1"/>
              <a:t>glycosaylation</a:t>
            </a:r>
            <a:r>
              <a:rPr lang="en-US" dirty="0"/>
              <a:t> patterns over time, can patterns be seen?</a:t>
            </a:r>
          </a:p>
        </p:txBody>
      </p:sp>
      <p:sp>
        <p:nvSpPr>
          <p:cNvPr id="4" name="Slide Number Placeholder 3"/>
          <p:cNvSpPr>
            <a:spLocks noGrp="1"/>
          </p:cNvSpPr>
          <p:nvPr>
            <p:ph type="sldNum" sz="quarter" idx="5"/>
          </p:nvPr>
        </p:nvSpPr>
        <p:spPr/>
        <p:txBody>
          <a:bodyPr/>
          <a:lstStyle/>
          <a:p>
            <a:fld id="{0B869B8E-7129-0E44-9BB8-AFAF2803E823}" type="slidenum">
              <a:rPr lang="en-US" smtClean="0"/>
              <a:t>11</a:t>
            </a:fld>
            <a:endParaRPr lang="en-US"/>
          </a:p>
        </p:txBody>
      </p:sp>
    </p:spTree>
    <p:extLst>
      <p:ext uri="{BB962C8B-B14F-4D97-AF65-F5344CB8AC3E}">
        <p14:creationId xmlns:p14="http://schemas.microsoft.com/office/powerpoint/2010/main" val="135328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 that a PhD candidate from our lab is doing, </a:t>
            </a:r>
            <a:r>
              <a:rPr lang="en-US" dirty="0" err="1"/>
              <a:t>Nakarin</a:t>
            </a:r>
            <a:r>
              <a:rPr lang="en-US" dirty="0"/>
              <a:t> </a:t>
            </a:r>
            <a:r>
              <a:rPr lang="en-US" dirty="0" err="1"/>
              <a:t>Pamorchainavakul</a:t>
            </a:r>
            <a:r>
              <a:rPr lang="en-US" dirty="0"/>
              <a:t>. He is trying to find early indicators of a strain emergence potential. Essentially, what he is trying to do is leverage the wealth of genetic data already available, that you collect and send to the UMN VDL, and by applying state of the art genetic data analysis tools, he is trying to evaluate the emergence potential of a clade. These figures on the right represent his approach.  This is a part of a phylogenetic tree spanning 20 years of data. How we are posing this question is: if we look at a given year of data (2014, for example), can we estimate which clades will be successful in 2015 and 2016? And the size of these windows that we are looking at and that we are trying to evaluate the emergence potential are not fixed, the values here are simply an example.</a:t>
            </a:r>
          </a:p>
          <a:p>
            <a:endParaRPr lang="en-US" dirty="0"/>
          </a:p>
        </p:txBody>
      </p:sp>
      <p:sp>
        <p:nvSpPr>
          <p:cNvPr id="4" name="Slide Number Placeholder 3"/>
          <p:cNvSpPr>
            <a:spLocks noGrp="1"/>
          </p:cNvSpPr>
          <p:nvPr>
            <p:ph type="sldNum" sz="quarter" idx="5"/>
          </p:nvPr>
        </p:nvSpPr>
        <p:spPr/>
        <p:txBody>
          <a:bodyPr/>
          <a:lstStyle/>
          <a:p>
            <a:fld id="{0B869B8E-7129-0E44-9BB8-AFAF2803E823}" type="slidenum">
              <a:rPr lang="en-US" smtClean="0"/>
              <a:t>12</a:t>
            </a:fld>
            <a:endParaRPr lang="en-US"/>
          </a:p>
        </p:txBody>
      </p:sp>
    </p:spTree>
    <p:extLst>
      <p:ext uri="{BB962C8B-B14F-4D97-AF65-F5344CB8AC3E}">
        <p14:creationId xmlns:p14="http://schemas.microsoft.com/office/powerpoint/2010/main" val="279675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 found is that the more distinct clades tend to expand more – that’s the “importance of being different” that I alluded to on the outline of the presentation. We found that the odds of emergence of a PRRSV clade increase the more divergent that clade is when compared to its ancestors – and that’s what we are talking about. If we look at the figure on the right, which is on COVID, but it displays in black what we are referring to. The more divergent a clade is to its ancestors, the higher the odds of that clade expanding. We also found that the more distinct amino acid sequences and the more dissimilar the glycosylation pattern is when compared to the current most prevalent sequences, the higher the odds of a clade emerging.</a:t>
            </a:r>
          </a:p>
          <a:p>
            <a:endParaRPr lang="en-US" dirty="0"/>
          </a:p>
          <a:p>
            <a:r>
              <a:rPr lang="en-US" dirty="0"/>
              <a:t>These points taken together lead us to think that the “distinctiveness” of a clade likely play a role on its ability to thrive given the current immunological situation on the field. </a:t>
            </a:r>
          </a:p>
          <a:p>
            <a:endParaRPr lang="en-US" dirty="0"/>
          </a:p>
          <a:p>
            <a:r>
              <a:rPr lang="en-US" dirty="0"/>
              <a:t>If that is true, then can we estimate how antigenically distinct PRRSV strains are to one another?</a:t>
            </a:r>
          </a:p>
        </p:txBody>
      </p:sp>
      <p:sp>
        <p:nvSpPr>
          <p:cNvPr id="4" name="Slide Number Placeholder 3"/>
          <p:cNvSpPr>
            <a:spLocks noGrp="1"/>
          </p:cNvSpPr>
          <p:nvPr>
            <p:ph type="sldNum" sz="quarter" idx="5"/>
          </p:nvPr>
        </p:nvSpPr>
        <p:spPr/>
        <p:txBody>
          <a:bodyPr/>
          <a:lstStyle/>
          <a:p>
            <a:fld id="{0B869B8E-7129-0E44-9BB8-AFAF2803E823}" type="slidenum">
              <a:rPr lang="en-US" smtClean="0"/>
              <a:t>13</a:t>
            </a:fld>
            <a:endParaRPr lang="en-US"/>
          </a:p>
        </p:txBody>
      </p:sp>
    </p:spTree>
    <p:extLst>
      <p:ext uri="{BB962C8B-B14F-4D97-AF65-F5344CB8AC3E}">
        <p14:creationId xmlns:p14="http://schemas.microsoft.com/office/powerpoint/2010/main" val="389652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explore that! The extend of cross-neutralization between different strains of PRRSV can be estimated inoculating animals with one PRRSV strain, collecting serum from these animals and exposing it to other PRRSV strains. Then you measure how much the antibodies elicited against the first strain react against other viruses. By doing so, we categorized the immune response against </a:t>
            </a:r>
            <a:r>
              <a:rPr lang="en-US" dirty="0" err="1"/>
              <a:t>ofther</a:t>
            </a:r>
            <a:r>
              <a:rPr lang="en-US" dirty="0"/>
              <a:t> PRRSV strains into “low” and “high”. This analysis was only done for PRRSV1 so far – but we are beginning to repeat it for PRRSV2 currently.</a:t>
            </a:r>
          </a:p>
          <a:p>
            <a:endParaRPr lang="en-US" dirty="0"/>
          </a:p>
          <a:p>
            <a:r>
              <a:rPr lang="en-US" dirty="0"/>
              <a:t>So we have some measure of cross-reactivity, of antigenic differences between different strains of PRRS. What is I would say unique about our work is that we are trying to apply machine learning algorithms to identify genetic predictors of cross neutralization between PRRS strains.</a:t>
            </a:r>
          </a:p>
        </p:txBody>
      </p:sp>
      <p:sp>
        <p:nvSpPr>
          <p:cNvPr id="4" name="Slide Number Placeholder 3"/>
          <p:cNvSpPr>
            <a:spLocks noGrp="1"/>
          </p:cNvSpPr>
          <p:nvPr>
            <p:ph type="sldNum" sz="quarter" idx="5"/>
          </p:nvPr>
        </p:nvSpPr>
        <p:spPr/>
        <p:txBody>
          <a:bodyPr/>
          <a:lstStyle/>
          <a:p>
            <a:fld id="{0B869B8E-7129-0E44-9BB8-AFAF2803E823}" type="slidenum">
              <a:rPr lang="en-US" smtClean="0"/>
              <a:t>14</a:t>
            </a:fld>
            <a:endParaRPr lang="en-US"/>
          </a:p>
        </p:txBody>
      </p:sp>
    </p:spTree>
    <p:extLst>
      <p:ext uri="{BB962C8B-B14F-4D97-AF65-F5344CB8AC3E}">
        <p14:creationId xmlns:p14="http://schemas.microsoft.com/office/powerpoint/2010/main" val="3826455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do have interesting findings on that front. First, we measured the correlation between the antigenic difference between PRRSV strains and the ectodomain amino acid distance of these strains. We had access on not only the ORF5 of the PRSSV genome, but still, we found a greater correlation between the antigenic difference and the </a:t>
            </a:r>
            <a:r>
              <a:rPr lang="en-US" dirty="0" err="1"/>
              <a:t>aminoacid</a:t>
            </a:r>
            <a:r>
              <a:rPr lang="en-US" dirty="0"/>
              <a:t> distance  on ORF5. Our trained model was able to adequately estimate high vs low antigenic difference quite accurately: 86% sensitivity, 80% positive predictive value, 75% </a:t>
            </a:r>
            <a:r>
              <a:rPr lang="en-US" dirty="0" err="1"/>
              <a:t>specificitiy</a:t>
            </a:r>
            <a:r>
              <a:rPr lang="en-US" dirty="0"/>
              <a:t>, 82% negative predictive value, for an accuracy of 81%. That’s a respectable performance. We can ask our model what variables contributed the most to the performance of the model, and the variable that contributed the most to the predictions was the plain AA distance on the ORF5 between samples, followed by the genetic distance on ORF4, ORF2 and on the </a:t>
            </a:r>
            <a:r>
              <a:rPr lang="en-US" dirty="0" err="1"/>
              <a:t>aminoacid</a:t>
            </a:r>
            <a:r>
              <a:rPr lang="en-US" dirty="0"/>
              <a:t> composition on specific sites. Let me show a bit more data on this.</a:t>
            </a:r>
          </a:p>
        </p:txBody>
      </p:sp>
      <p:sp>
        <p:nvSpPr>
          <p:cNvPr id="4" name="Slide Number Placeholder 3"/>
          <p:cNvSpPr>
            <a:spLocks noGrp="1"/>
          </p:cNvSpPr>
          <p:nvPr>
            <p:ph type="sldNum" sz="quarter" idx="5"/>
          </p:nvPr>
        </p:nvSpPr>
        <p:spPr/>
        <p:txBody>
          <a:bodyPr/>
          <a:lstStyle/>
          <a:p>
            <a:fld id="{0B869B8E-7129-0E44-9BB8-AFAF2803E823}" type="slidenum">
              <a:rPr lang="en-US" smtClean="0"/>
              <a:t>15</a:t>
            </a:fld>
            <a:endParaRPr lang="en-US"/>
          </a:p>
        </p:txBody>
      </p:sp>
    </p:spTree>
    <p:extLst>
      <p:ext uri="{BB962C8B-B14F-4D97-AF65-F5344CB8AC3E}">
        <p14:creationId xmlns:p14="http://schemas.microsoft.com/office/powerpoint/2010/main" val="1825776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869B8E-7129-0E44-9BB8-AFAF2803E823}" type="slidenum">
              <a:rPr lang="en-US" smtClean="0"/>
              <a:t>16</a:t>
            </a:fld>
            <a:endParaRPr lang="en-US"/>
          </a:p>
        </p:txBody>
      </p:sp>
    </p:spTree>
    <p:extLst>
      <p:ext uri="{BB962C8B-B14F-4D97-AF65-F5344CB8AC3E}">
        <p14:creationId xmlns:p14="http://schemas.microsoft.com/office/powerpoint/2010/main" val="404955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 with that, those are</a:t>
            </a:r>
            <a:r>
              <a:rPr lang="en-US" sz="1200" baseline="0" dirty="0"/>
              <a:t> my closing thoughts for this presentation.</a:t>
            </a:r>
          </a:p>
          <a:p>
            <a:r>
              <a:rPr lang="en-US" sz="1200" baseline="0" dirty="0"/>
              <a:t>The frequency of glycosylation patterns of PRRSV change over time, and the emergence of PRRSV variants seem to be associated in antigenic sites.</a:t>
            </a:r>
          </a:p>
          <a:p>
            <a:pPr rtl="0"/>
            <a:r>
              <a:rPr lang="en-US" sz="1200" baseline="0" dirty="0"/>
              <a:t>We think that indicators that allow the estimation of the emergence potential of PRRSV clades seem to exist, and this matters because this may allow us to anticipate what the “next big wave” of PRRSV might be. That’s crucial for the industry, particularly taken together with the next point, in which </a:t>
            </a:r>
          </a:p>
          <a:p>
            <a:pPr rtl="0"/>
            <a:r>
              <a:rPr lang="en-US" sz="1200" baseline="0" dirty="0"/>
              <a:t>We think that the estimation of antigenic differences between PRRSV is possible. We still have many questions to address, such as if our estimated antigenic difference translate to cross-protection </a:t>
            </a:r>
            <a:r>
              <a:rPr lang="en-US" sz="1200" i="1" baseline="0" dirty="0"/>
              <a:t>in vivo</a:t>
            </a:r>
            <a:r>
              <a:rPr lang="en-US" sz="1200" i="0" baseline="0" dirty="0"/>
              <a:t>, and don’t take me wrong, I don’t </a:t>
            </a:r>
            <a:r>
              <a:rPr lang="en-US" sz="1200" i="0" baseline="0" dirty="0" err="1"/>
              <a:t>wanna</a:t>
            </a:r>
            <a:r>
              <a:rPr lang="en-US" sz="1200" i="0" baseline="0" dirty="0"/>
              <a:t> overstate our findings here. There are many challenges that still need to be overcome, but we think that we may be approaching a point in which we will be able to leverage this knowledge to better manage immunity at a farm level.</a:t>
            </a:r>
            <a:endParaRPr lang="en-US" sz="1200" baseline="0" dirty="0"/>
          </a:p>
        </p:txBody>
      </p:sp>
      <p:sp>
        <p:nvSpPr>
          <p:cNvPr id="4" name="Slide Number Placeholder 3"/>
          <p:cNvSpPr>
            <a:spLocks noGrp="1"/>
          </p:cNvSpPr>
          <p:nvPr>
            <p:ph type="sldNum" sz="quarter" idx="5"/>
          </p:nvPr>
        </p:nvSpPr>
        <p:spPr/>
        <p:txBody>
          <a:bodyPr/>
          <a:lstStyle/>
          <a:p>
            <a:fld id="{0B869B8E-7129-0E44-9BB8-AFAF2803E823}" type="slidenum">
              <a:rPr lang="en-US" smtClean="0"/>
              <a:t>17</a:t>
            </a:fld>
            <a:endParaRPr lang="en-US"/>
          </a:p>
        </p:txBody>
      </p:sp>
    </p:spTree>
    <p:extLst>
      <p:ext uri="{BB962C8B-B14F-4D97-AF65-F5344CB8AC3E}">
        <p14:creationId xmlns:p14="http://schemas.microsoft.com/office/powerpoint/2010/main" val="2997779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that, I’d like to thank you all for watching this presentation, for the Leman Conference for the opportunity to be here and share the exciting things that we are doing. As I mentioned in the beginning of the presentation, this presentation shows efforts of many different people from our lab. Let me specifically mention Kimberly </a:t>
            </a:r>
            <a:r>
              <a:rPr lang="en-US" baseline="0" dirty="0" err="1"/>
              <a:t>VanderWaal</a:t>
            </a:r>
            <a:r>
              <a:rPr lang="en-US" baseline="0" dirty="0"/>
              <a:t>, the PI of our lab, Dennis Makau, </a:t>
            </a:r>
            <a:r>
              <a:rPr lang="en-US" baseline="0" dirty="0" err="1"/>
              <a:t>Nakarin</a:t>
            </a:r>
            <a:r>
              <a:rPr lang="en-US" baseline="0" dirty="0"/>
              <a:t> </a:t>
            </a:r>
            <a:r>
              <a:rPr lang="en-US" baseline="0" dirty="0" err="1"/>
              <a:t>pamorchainavakul</a:t>
            </a:r>
            <a:r>
              <a:rPr lang="en-US" baseline="0" dirty="0"/>
              <a:t> and Julia baker. I’d also like to acknowledge our collaborators and particularly our funding agencies, The Swine Health Information Center (SHIC), the national science foundation (NSF) and the USDA/NIFA.</a:t>
            </a:r>
          </a:p>
          <a:p>
            <a:endParaRPr lang="en-US" baseline="0" dirty="0"/>
          </a:p>
          <a:p>
            <a:r>
              <a:rPr lang="en-US" baseline="0" dirty="0"/>
              <a:t>Thank you very much.</a:t>
            </a:r>
            <a:endParaRPr lang="en-US" dirty="0"/>
          </a:p>
        </p:txBody>
      </p:sp>
      <p:sp>
        <p:nvSpPr>
          <p:cNvPr id="4" name="Slide Number Placeholder 3"/>
          <p:cNvSpPr>
            <a:spLocks noGrp="1"/>
          </p:cNvSpPr>
          <p:nvPr>
            <p:ph type="sldNum" sz="quarter" idx="10"/>
          </p:nvPr>
        </p:nvSpPr>
        <p:spPr/>
        <p:txBody>
          <a:bodyPr/>
          <a:lstStyle/>
          <a:p>
            <a:fld id="{0B869B8E-7129-0E44-9BB8-AFAF2803E823}" type="slidenum">
              <a:rPr lang="en-US" smtClean="0"/>
              <a:t>18</a:t>
            </a:fld>
            <a:endParaRPr lang="en-US"/>
          </a:p>
        </p:txBody>
      </p:sp>
    </p:spTree>
    <p:extLst>
      <p:ext uri="{BB962C8B-B14F-4D97-AF65-F5344CB8AC3E}">
        <p14:creationId xmlns:p14="http://schemas.microsoft.com/office/powerpoint/2010/main" val="336242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PRRS is an extremely genetically diverse viruses. PRRSV has one of the highest substitution rates, even when compared with other RNA viruses, as </a:t>
            </a:r>
            <a:r>
              <a:rPr lang="en-US" sz="1800" dirty="0" err="1">
                <a:effectLst/>
                <a:latin typeface="Calibri" panose="020F0502020204030204" pitchFamily="34" charset="0"/>
                <a:ea typeface="DengXian" panose="02010600030101010101" pitchFamily="2" charset="-122"/>
                <a:cs typeface="Arial" panose="020B0604020202020204" pitchFamily="34" charset="0"/>
              </a:rPr>
              <a:t>yPRRS</a:t>
            </a:r>
            <a:r>
              <a:rPr lang="en-US" sz="1800" dirty="0">
                <a:effectLst/>
                <a:latin typeface="Calibri" panose="020F0502020204030204" pitchFamily="34" charset="0"/>
                <a:ea typeface="DengXian" panose="02010600030101010101" pitchFamily="2" charset="-122"/>
                <a:cs typeface="Arial" panose="020B0604020202020204" pitchFamily="34" charset="0"/>
              </a:rPr>
              <a:t> is an extremely genetically diverse viruses. PRRSV has one of the highest substitution rates, even when compared with other RNA viruses, as you can see in the figure in the left. This figure shows substitutions rates for several RNA viruses, while the right figure displays the substitution rates for several PRRS strains, both figures are at the same scale.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care about this high substitution rate because this is one mechanism by which evolutionary changes occur, others being recombination and immune selection. All of those taken together leads to a complex landscape in which PRRSV evolve. This is important for us, because as I mentioned before, many strains of PRRSV exist – and the continuous emergence of new strains of PRRSV is a constant challenge for the swine industry. I’ll touch more on the point of continuous emergence of strains throughout the presentation.</a:t>
            </a:r>
          </a:p>
          <a:p>
            <a:pPr marL="0" marR="0">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Arial" panose="020B0604020202020204" pitchFamily="34" charset="0"/>
              </a:rPr>
              <a:t>ou</a:t>
            </a:r>
            <a:r>
              <a:rPr lang="en-US" sz="1800" dirty="0">
                <a:effectLst/>
                <a:latin typeface="Calibri" panose="020F0502020204030204" pitchFamily="34" charset="0"/>
                <a:ea typeface="DengXian" panose="02010600030101010101" pitchFamily="2" charset="-122"/>
                <a:cs typeface="Arial" panose="020B0604020202020204" pitchFamily="34" charset="0"/>
              </a:rPr>
              <a:t> can see in the figure in the left. This figure shows substitutions rates for several RNA viruses, while the right figure displays the substitution rates for several PRRS strains, both figures are at the same scale.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care about this high substitution rate because this is one mechanism by which evolutionary changes occur, others being recombination and immune selection. All of those taken together leads to a complex landscape in which PRRSV evolve. This is important for us, because as I mentioned before, many strains of PRRSV exist – and the continuous emergence of new strains of PRRSV is a constant challenge for the swine industry. I’ll touch more on the point of continuous emergence of strains throughout the presentation.</a:t>
            </a:r>
          </a:p>
        </p:txBody>
      </p:sp>
      <p:sp>
        <p:nvSpPr>
          <p:cNvPr id="4" name="Slide Number Placeholder 3"/>
          <p:cNvSpPr>
            <a:spLocks noGrp="1"/>
          </p:cNvSpPr>
          <p:nvPr>
            <p:ph type="sldNum" sz="quarter" idx="10"/>
          </p:nvPr>
        </p:nvSpPr>
        <p:spPr/>
        <p:txBody>
          <a:bodyPr/>
          <a:lstStyle/>
          <a:p>
            <a:pPr>
              <a:defRPr/>
            </a:pPr>
            <a:fld id="{CFD8C384-8CC3-0C49-844C-FC9C7E289062}" type="slidenum">
              <a:rPr lang="en-US" smtClean="0"/>
              <a:pPr>
                <a:defRPr/>
              </a:pPr>
              <a:t>3</a:t>
            </a:fld>
            <a:endParaRPr lang="en-US"/>
          </a:p>
        </p:txBody>
      </p:sp>
    </p:spTree>
    <p:extLst>
      <p:ext uri="{BB962C8B-B14F-4D97-AF65-F5344CB8AC3E}">
        <p14:creationId xmlns:p14="http://schemas.microsoft.com/office/powerpoint/2010/main" val="181013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built the</a:t>
            </a:r>
            <a:r>
              <a:rPr lang="en-US" baseline="0" dirty="0"/>
              <a:t> phylogenetic tree and it was evident that there was substructure even within Lineage 1.</a:t>
            </a:r>
          </a:p>
          <a:p>
            <a:endParaRPr lang="en-US" dirty="0"/>
          </a:p>
        </p:txBody>
      </p:sp>
      <p:sp>
        <p:nvSpPr>
          <p:cNvPr id="4" name="Slide Number Placeholder 3"/>
          <p:cNvSpPr>
            <a:spLocks noGrp="1"/>
          </p:cNvSpPr>
          <p:nvPr>
            <p:ph type="sldNum" sz="quarter" idx="10"/>
          </p:nvPr>
        </p:nvSpPr>
        <p:spPr/>
        <p:txBody>
          <a:bodyPr/>
          <a:lstStyle/>
          <a:p>
            <a:fld id="{0B869B8E-7129-0E44-9BB8-AFAF2803E823}" type="slidenum">
              <a:rPr lang="en-US" smtClean="0"/>
              <a:t>4</a:t>
            </a:fld>
            <a:endParaRPr lang="en-US"/>
          </a:p>
        </p:txBody>
      </p:sp>
    </p:spTree>
    <p:extLst>
      <p:ext uri="{BB962C8B-B14F-4D97-AF65-F5344CB8AC3E}">
        <p14:creationId xmlns:p14="http://schemas.microsoft.com/office/powerpoint/2010/main" val="397988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go</a:t>
            </a:r>
            <a:r>
              <a:rPr lang="en-US" baseline="0" dirty="0"/>
              <a:t> back to the prior slide and color the L1 of the tree according to sublineages, it makes the sub-lineage structure even more evident.</a:t>
            </a:r>
            <a:endParaRPr lang="en-US" dirty="0"/>
          </a:p>
        </p:txBody>
      </p:sp>
      <p:sp>
        <p:nvSpPr>
          <p:cNvPr id="4" name="Slide Number Placeholder 3"/>
          <p:cNvSpPr>
            <a:spLocks noGrp="1"/>
          </p:cNvSpPr>
          <p:nvPr>
            <p:ph type="sldNum" sz="quarter" idx="10"/>
          </p:nvPr>
        </p:nvSpPr>
        <p:spPr/>
        <p:txBody>
          <a:bodyPr/>
          <a:lstStyle/>
          <a:p>
            <a:fld id="{0B869B8E-7129-0E44-9BB8-AFAF2803E823}" type="slidenum">
              <a:rPr lang="en-US" smtClean="0"/>
              <a:t>5</a:t>
            </a:fld>
            <a:endParaRPr lang="en-US"/>
          </a:p>
        </p:txBody>
      </p:sp>
    </p:spTree>
    <p:extLst>
      <p:ext uri="{BB962C8B-B14F-4D97-AF65-F5344CB8AC3E}">
        <p14:creationId xmlns:p14="http://schemas.microsoft.com/office/powerpoint/2010/main" val="21418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dirty="0"/>
              <a:t>So,</a:t>
            </a:r>
            <a:r>
              <a:rPr lang="en-US" b="0" baseline="0" dirty="0"/>
              <a:t> if I take the epidemiologic curve of L1 occurrence and break that into sublineages, interesting patterns emerge. </a:t>
            </a:r>
          </a:p>
          <a:p>
            <a:pPr algn="l"/>
            <a:r>
              <a:rPr lang="en-US" b="0" baseline="0" dirty="0"/>
              <a:t>1. Specific sub-lineages were more prevalent in certain time points; </a:t>
            </a:r>
          </a:p>
          <a:p>
            <a:pPr algn="l"/>
            <a:r>
              <a:rPr lang="en-US" b="0" baseline="0" dirty="0"/>
              <a:t>2. certain sublineages emerged in the period our dataset was collected (such as sublineage 1C) and </a:t>
            </a:r>
          </a:p>
          <a:p>
            <a:pPr algn="l"/>
            <a:r>
              <a:rPr lang="en-US" b="0" baseline="0" dirty="0"/>
              <a:t>3. other sublineages apparently increased their occurrence in the middle of the evaluated time, as happened with sublineage 1A.</a:t>
            </a:r>
          </a:p>
          <a:p>
            <a:pPr algn="l"/>
            <a:endParaRPr lang="en-US" b="0" baseline="0" dirty="0"/>
          </a:p>
          <a:p>
            <a:pPr algn="l"/>
            <a:r>
              <a:rPr lang="en-US" b="0" baseline="0" dirty="0"/>
              <a:t> However, a problem with relying on the count of sequences per sublineage only is that we are very dependent on sequencing efforts. If we look in 2014, for example, fewer sequence were obtained in that year. And why is that? This is the same year in which PED was introduced in the US, and caused an epidemic that diminished our capabilities of sequencing as much PRRS as we had in the previous years. So the number of sequences that we obtain in each year may not be the best way to estimate how prevalent that particular sub-lineage was in a given time point. In order to overcome that, we run an analysis in which we tried to estimated the viral population size based not only on sequence counts per time point, but also on how diverse were the sequences belonging to a certain sublineage in that time point. The rationale is that more diverse samplings were likely drawn from a larger population. As such, we came up with the figure on the right. Specific pattern can be seem, and I’m </a:t>
            </a:r>
            <a:r>
              <a:rPr lang="en-US" b="0" baseline="0" dirty="0" err="1"/>
              <a:t>gonna</a:t>
            </a:r>
            <a:r>
              <a:rPr lang="en-US" b="0" baseline="0" dirty="0"/>
              <a:t> discuss them in further slides.</a:t>
            </a:r>
            <a:endParaRPr lang="en-US" b="0" dirty="0"/>
          </a:p>
        </p:txBody>
      </p:sp>
      <p:sp>
        <p:nvSpPr>
          <p:cNvPr id="4" name="Slide Number Placeholder 3"/>
          <p:cNvSpPr>
            <a:spLocks noGrp="1"/>
          </p:cNvSpPr>
          <p:nvPr>
            <p:ph type="sldNum" sz="quarter" idx="5"/>
          </p:nvPr>
        </p:nvSpPr>
        <p:spPr/>
        <p:txBody>
          <a:bodyPr/>
          <a:lstStyle/>
          <a:p>
            <a:fld id="{0B869B8E-7129-0E44-9BB8-AFAF2803E823}" type="slidenum">
              <a:rPr lang="en-US" smtClean="0"/>
              <a:t>6</a:t>
            </a:fld>
            <a:endParaRPr lang="en-US"/>
          </a:p>
        </p:txBody>
      </p:sp>
    </p:spTree>
    <p:extLst>
      <p:ext uri="{BB962C8B-B14F-4D97-AF65-F5344CB8AC3E}">
        <p14:creationId xmlns:p14="http://schemas.microsoft.com/office/powerpoint/2010/main" val="282361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dirty="0"/>
              <a:t>We can document the emergence and peak of different sublineages</a:t>
            </a:r>
            <a:r>
              <a:rPr lang="en-US" b="0" baseline="0" dirty="0"/>
              <a:t> </a:t>
            </a:r>
            <a:r>
              <a:rPr lang="en-US" b="0" baseline="0" dirty="0" err="1"/>
              <a:t>thourhg</a:t>
            </a:r>
            <a:r>
              <a:rPr lang="en-US" b="0" baseline="0" dirty="0"/>
              <a:t> time, and we tried to display that in the figure in the bottom of the slide, showing when a sublineage began occurring and when we think that sublineage peaked. Interesting patters became evident. We saw the sequential dominance of different sublineages: we noticed the number of years between peaks was approximately 3 years; that the number of years elapsed since the emergence to the dominance of a certain sublineage was </a:t>
            </a:r>
            <a:r>
              <a:rPr lang="en-US" b="0" baseline="0" dirty="0" err="1"/>
              <a:t>approxiamtelly</a:t>
            </a:r>
            <a:r>
              <a:rPr lang="en-US" b="0" baseline="0" dirty="0"/>
              <a:t> 4.5 years and the </a:t>
            </a:r>
            <a:r>
              <a:rPr lang="en-US" b="0" baseline="0" dirty="0" err="1"/>
              <a:t>the</a:t>
            </a:r>
            <a:r>
              <a:rPr lang="en-US" b="0" baseline="0" dirty="0"/>
              <a:t> years between the emergence of new sublineages was between 1 and 5 years (with the last emergence in 2020, which I’m </a:t>
            </a:r>
            <a:r>
              <a:rPr lang="en-US" b="0" baseline="0" dirty="0" err="1"/>
              <a:t>gonna</a:t>
            </a:r>
            <a:r>
              <a:rPr lang="en-US" b="0" baseline="0" dirty="0"/>
              <a:t> discuss more about). All of those are interesting, because it allows us to understand a bit better the patterns of disease occurrence.</a:t>
            </a:r>
            <a:endParaRPr lang="en-US" b="0" dirty="0"/>
          </a:p>
        </p:txBody>
      </p:sp>
      <p:sp>
        <p:nvSpPr>
          <p:cNvPr id="4" name="Slide Number Placeholder 3"/>
          <p:cNvSpPr>
            <a:spLocks noGrp="1"/>
          </p:cNvSpPr>
          <p:nvPr>
            <p:ph type="sldNum" sz="quarter" idx="5"/>
          </p:nvPr>
        </p:nvSpPr>
        <p:spPr/>
        <p:txBody>
          <a:bodyPr/>
          <a:lstStyle/>
          <a:p>
            <a:fld id="{0B869B8E-7129-0E44-9BB8-AFAF2803E823}" type="slidenum">
              <a:rPr lang="en-US" smtClean="0"/>
              <a:t>7</a:t>
            </a:fld>
            <a:endParaRPr lang="en-US"/>
          </a:p>
        </p:txBody>
      </p:sp>
    </p:spTree>
    <p:extLst>
      <p:ext uri="{BB962C8B-B14F-4D97-AF65-F5344CB8AC3E}">
        <p14:creationId xmlns:p14="http://schemas.microsoft.com/office/powerpoint/2010/main" val="282227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dirty="0"/>
              <a:t>So in 2020 we received reports of</a:t>
            </a:r>
            <a:r>
              <a:rPr lang="en-US" b="0" baseline="0" dirty="0"/>
              <a:t> severe PRRS outbreaks occurring in farms and we obtained sequences from those outbreaks. When we repeated the previous analysis with sequences from this outbreak, we can see interesting patterns emerging. For example, we saw small bursts of viral population size every 6 months, which matches with the average age in which pigs are sent to slaughter. This new virus that we saw is being tentatively referred to as a “lineage 1c 1-4-4 variant”, and I will talk a bit more about it.</a:t>
            </a:r>
            <a:endParaRPr lang="en-US" b="0" dirty="0"/>
          </a:p>
        </p:txBody>
      </p:sp>
      <p:sp>
        <p:nvSpPr>
          <p:cNvPr id="4" name="Slide Number Placeholder 3"/>
          <p:cNvSpPr>
            <a:spLocks noGrp="1"/>
          </p:cNvSpPr>
          <p:nvPr>
            <p:ph type="sldNum" sz="quarter" idx="5"/>
          </p:nvPr>
        </p:nvSpPr>
        <p:spPr/>
        <p:txBody>
          <a:bodyPr/>
          <a:lstStyle/>
          <a:p>
            <a:fld id="{0B869B8E-7129-0E44-9BB8-AFAF2803E823}" type="slidenum">
              <a:rPr lang="en-US" smtClean="0"/>
              <a:t>8</a:t>
            </a:fld>
            <a:endParaRPr lang="en-US"/>
          </a:p>
        </p:txBody>
      </p:sp>
    </p:spTree>
    <p:extLst>
      <p:ext uri="{BB962C8B-B14F-4D97-AF65-F5344CB8AC3E}">
        <p14:creationId xmlns:p14="http://schemas.microsoft.com/office/powerpoint/2010/main" val="422380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the emergence of strains. The paper of the left discuss the emergence of the 1-7-4 virus, which many of  you may have faced on your farms or systems. The figure on right describes the emergence of the L1C 1-4-4 virus in 2020, which was mostly restricted to the Midwest, and that many of you may also have faced it. Those two events illustrate the sort of problem that the frequent emergence of strains in PRRSV causes in the US, and we are trying to understand patterns behind these emergence events, with the ultimate goal of trying to prevent or better prepare the industry to face those events.</a:t>
            </a:r>
          </a:p>
        </p:txBody>
      </p:sp>
      <p:sp>
        <p:nvSpPr>
          <p:cNvPr id="4" name="Slide Number Placeholder 3"/>
          <p:cNvSpPr>
            <a:spLocks noGrp="1"/>
          </p:cNvSpPr>
          <p:nvPr>
            <p:ph type="sldNum" sz="quarter" idx="5"/>
          </p:nvPr>
        </p:nvSpPr>
        <p:spPr/>
        <p:txBody>
          <a:bodyPr/>
          <a:lstStyle/>
          <a:p>
            <a:fld id="{0B869B8E-7129-0E44-9BB8-AFAF2803E823}" type="slidenum">
              <a:rPr lang="en-US" smtClean="0"/>
              <a:t>9</a:t>
            </a:fld>
            <a:endParaRPr lang="en-US"/>
          </a:p>
        </p:txBody>
      </p:sp>
    </p:spTree>
    <p:extLst>
      <p:ext uri="{BB962C8B-B14F-4D97-AF65-F5344CB8AC3E}">
        <p14:creationId xmlns:p14="http://schemas.microsoft.com/office/powerpoint/2010/main" val="1117188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before about glycosylated sites on the sub-lineages within lineage 1. Can we learn something by paying more attention to it? Let’s begin by quickly reviewing what glycosylation is. Glycosylation is a form of post-translational modification that proteins may go through after translation, in which carbohydrate chains are added to specific portions of proteins. These carbohydrate chains may change several properties of these proteins: how they fold, which portions of the protein are exposed. These carbohydrates added to proteins via glycosylation are involved in the glycan shielding, which essentially shields portions of the protein that may be exposed to the host, which ultimately changes the immune response elicited against these proteins. Glycosylation of proteins has been heavily studied, for example, on how it shapes the immune response elicited against the spike protein of SARS-COV-2. This is what the figure on the top right illustrates. It shows portions of the spike protein that are available to the host to mount the immune response against (shown in red) and the glycans added to the protein via glycosylation are the fuzzy molecules shown in purple, and these glycans block the immune response. Glycosylation has been studied on PRRS, but they don’t describe patterns of glycosylation across lineages.</a:t>
            </a:r>
          </a:p>
        </p:txBody>
      </p:sp>
      <p:sp>
        <p:nvSpPr>
          <p:cNvPr id="4" name="Slide Number Placeholder 3"/>
          <p:cNvSpPr>
            <a:spLocks noGrp="1"/>
          </p:cNvSpPr>
          <p:nvPr>
            <p:ph type="sldNum" sz="quarter" idx="5"/>
          </p:nvPr>
        </p:nvSpPr>
        <p:spPr/>
        <p:txBody>
          <a:bodyPr/>
          <a:lstStyle/>
          <a:p>
            <a:fld id="{0B869B8E-7129-0E44-9BB8-AFAF2803E823}" type="slidenum">
              <a:rPr lang="en-US" smtClean="0"/>
              <a:t>10</a:t>
            </a:fld>
            <a:endParaRPr lang="en-US"/>
          </a:p>
        </p:txBody>
      </p:sp>
    </p:spTree>
    <p:extLst>
      <p:ext uri="{BB962C8B-B14F-4D97-AF65-F5344CB8AC3E}">
        <p14:creationId xmlns:p14="http://schemas.microsoft.com/office/powerpoint/2010/main" val="2845871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ranja/Documents/5-resources/ppt/2018%20ppt-with%20R/new/working%20files/graphics_HD-title-maroon.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914400" y="787400"/>
            <a:ext cx="10668000" cy="1143000"/>
          </a:xfrm>
        </p:spPr>
        <p:txBody>
          <a:bodyPr/>
          <a:lstStyle>
            <a:lvl1pPr algn="l">
              <a:defRPr>
                <a:solidFill>
                  <a:srgbClr val="7A0019"/>
                </a:solidFill>
              </a:defRPr>
            </a:lvl1pPr>
          </a:lstStyle>
          <a:p>
            <a:pPr lvl="0"/>
            <a:r>
              <a:rPr lang="en-US" noProof="0"/>
              <a:t>Click to edit Master title style</a:t>
            </a:r>
            <a:endParaRPr lang="en-US" noProof="0" dirty="0"/>
          </a:p>
        </p:txBody>
      </p:sp>
      <p:sp>
        <p:nvSpPr>
          <p:cNvPr id="6" name="Text Placeholder 5"/>
          <p:cNvSpPr>
            <a:spLocks noGrp="1"/>
          </p:cNvSpPr>
          <p:nvPr>
            <p:ph type="body" sz="quarter" idx="10" hasCustomPrompt="1"/>
          </p:nvPr>
        </p:nvSpPr>
        <p:spPr>
          <a:xfrm>
            <a:off x="914400" y="2921000"/>
            <a:ext cx="10668000" cy="609600"/>
          </a:xfrm>
        </p:spPr>
        <p:txBody>
          <a:bodyPr/>
          <a:lstStyle>
            <a:lvl1pPr marL="0" indent="0">
              <a:buNone/>
              <a:defRPr sz="2400">
                <a:solidFill>
                  <a:schemeClr val="tx1">
                    <a:lumMod val="65000"/>
                    <a:lumOff val="35000"/>
                  </a:schemeClr>
                </a:solidFill>
              </a:defRPr>
            </a:lvl1pPr>
            <a:lvl2pPr marL="457250" indent="0">
              <a:buNone/>
              <a:defRPr sz="2400">
                <a:solidFill>
                  <a:srgbClr val="FFFFFF"/>
                </a:solidFill>
              </a:defRPr>
            </a:lvl2pPr>
            <a:lvl3pPr marL="914498" indent="0">
              <a:buNone/>
              <a:defRPr sz="2400">
                <a:solidFill>
                  <a:srgbClr val="FFFFFF"/>
                </a:solidFill>
              </a:defRPr>
            </a:lvl3pPr>
            <a:lvl4pPr marL="1371748" indent="0">
              <a:buNone/>
              <a:defRPr sz="2400">
                <a:solidFill>
                  <a:srgbClr val="FFFFFF"/>
                </a:solidFill>
              </a:defRPr>
            </a:lvl4pPr>
            <a:lvl5pPr marL="1828998" indent="0">
              <a:buNone/>
              <a:defRPr sz="2400">
                <a:solidFill>
                  <a:srgbClr val="FFFFFF"/>
                </a:solidFill>
              </a:defRPr>
            </a:lvl5pPr>
          </a:lstStyle>
          <a:p>
            <a:pPr lvl="0"/>
            <a:r>
              <a:rPr lang="en-US" dirty="0"/>
              <a:t>Presenter/unit/department name</a:t>
            </a:r>
          </a:p>
        </p:txBody>
      </p:sp>
      <p:sp>
        <p:nvSpPr>
          <p:cNvPr id="10" name="Text Placeholder 9"/>
          <p:cNvSpPr>
            <a:spLocks noGrp="1"/>
          </p:cNvSpPr>
          <p:nvPr>
            <p:ph type="body" sz="quarter" idx="12" hasCustomPrompt="1"/>
          </p:nvPr>
        </p:nvSpPr>
        <p:spPr>
          <a:xfrm>
            <a:off x="914400" y="3530600"/>
            <a:ext cx="10668000" cy="508000"/>
          </a:xfrm>
        </p:spPr>
        <p:txBody>
          <a:bodyPr/>
          <a:lstStyle>
            <a:lvl1pPr marL="0" indent="0">
              <a:buNone/>
              <a:defRPr sz="1600">
                <a:solidFill>
                  <a:schemeClr val="tx1">
                    <a:lumMod val="65000"/>
                    <a:lumOff val="35000"/>
                  </a:schemeClr>
                </a:solidFill>
              </a:defRPr>
            </a:lvl1pPr>
            <a:lvl2pPr marL="457250" indent="0">
              <a:buNone/>
              <a:defRPr sz="1600">
                <a:solidFill>
                  <a:srgbClr val="FFFFFF"/>
                </a:solidFill>
              </a:defRPr>
            </a:lvl2pPr>
            <a:lvl3pPr marL="914498" indent="0">
              <a:buNone/>
              <a:defRPr sz="1600">
                <a:solidFill>
                  <a:srgbClr val="FFFFFF"/>
                </a:solidFill>
              </a:defRPr>
            </a:lvl3pPr>
            <a:lvl4pPr marL="1371748" indent="0">
              <a:buNone/>
              <a:defRPr sz="1600">
                <a:solidFill>
                  <a:srgbClr val="FFFFFF"/>
                </a:solidFill>
              </a:defRPr>
            </a:lvl4pPr>
            <a:lvl5pPr marL="1828998" indent="0">
              <a:buNone/>
              <a:defRPr sz="1600">
                <a:solidFill>
                  <a:srgbClr val="FFFFFF"/>
                </a:solidFill>
              </a:defRPr>
            </a:lvl5pPr>
          </a:lstStyle>
          <a:p>
            <a:pPr lvl="0"/>
            <a:r>
              <a:rPr lang="en-US" dirty="0"/>
              <a:t>Date</a:t>
            </a:r>
          </a:p>
        </p:txBody>
      </p:sp>
      <p:pic>
        <p:nvPicPr>
          <p:cNvPr id="3" name="graphics_HD-title-maroon.png" descr="/Users/ranja/Documents/5-resources/ppt/2018 ppt-with R/new/working files/graphics_HD-title-maroon.png"/>
          <p:cNvPicPr>
            <a:picLocks noChangeAspect="1"/>
          </p:cNvPicPr>
          <p:nvPr/>
        </p:nvPicPr>
        <p:blipFill>
          <a:blip r:embed="rId2" r:link="rId3" cstate="print">
            <a:extLst>
              <a:ext uri="{28A0092B-C50C-407E-A947-70E740481C1C}">
                <a14:useLocalDpi xmlns:a14="http://schemas.microsoft.com/office/drawing/2010/main"/>
              </a:ext>
            </a:extLst>
          </a:blip>
          <a:stretch>
            <a:fillRect/>
          </a:stretch>
        </p:blipFill>
        <p:spPr>
          <a:xfrm>
            <a:off x="0" y="5013960"/>
            <a:ext cx="12192000" cy="1844040"/>
          </a:xfrm>
          <a:prstGeom prst="rect">
            <a:avLst/>
          </a:prstGeom>
        </p:spPr>
      </p:pic>
    </p:spTree>
    <p:extLst>
      <p:ext uri="{BB962C8B-B14F-4D97-AF65-F5344CB8AC3E}">
        <p14:creationId xmlns:p14="http://schemas.microsoft.com/office/powerpoint/2010/main" val="69354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3619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04800"/>
            <a:ext cx="25908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1" y="304800"/>
            <a:ext cx="75692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19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281" y="129660"/>
            <a:ext cx="10363200" cy="1143000"/>
          </a:xfrm>
        </p:spPr>
        <p:txBody>
          <a:bodyPr/>
          <a:lstStyle>
            <a:lvl1pPr>
              <a:defRPr sz="4000" i="1"/>
            </a:lvl1pPr>
          </a:lstStyle>
          <a:p>
            <a:r>
              <a:rPr lang="en-US" dirty="0"/>
              <a:t>Click to edit Master title style</a:t>
            </a:r>
          </a:p>
        </p:txBody>
      </p:sp>
      <p:sp>
        <p:nvSpPr>
          <p:cNvPr id="3" name="Content Placeholder 2"/>
          <p:cNvSpPr>
            <a:spLocks noGrp="1"/>
          </p:cNvSpPr>
          <p:nvPr>
            <p:ph idx="1"/>
          </p:nvPr>
        </p:nvSpPr>
        <p:spPr>
          <a:xfrm>
            <a:off x="160638" y="1359243"/>
            <a:ext cx="11116962" cy="4355757"/>
          </a:xfrm>
        </p:spPr>
        <p:txBody>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24D9BA7-F99A-874F-BE05-94288F809A41}"/>
              </a:ext>
            </a:extLst>
          </p:cNvPr>
          <p:cNvSpPr>
            <a:spLocks noGrp="1"/>
          </p:cNvSpPr>
          <p:nvPr>
            <p:ph type="body" sz="quarter" idx="10"/>
          </p:nvPr>
        </p:nvSpPr>
        <p:spPr>
          <a:xfrm>
            <a:off x="0" y="0"/>
            <a:ext cx="12192000" cy="377825"/>
          </a:xfrm>
          <a:solidFill>
            <a:srgbClr val="881B31"/>
          </a:solidFill>
        </p:spPr>
        <p:txBody>
          <a:bodyPr anchor="ctr" anchorCtr="0"/>
          <a:lstStyle>
            <a:lvl1pPr marL="0" indent="0">
              <a:buNone/>
              <a:defRPr sz="1600" i="1">
                <a:solidFill>
                  <a:schemeClr val="bg1"/>
                </a:solidFill>
              </a:defRPr>
            </a:lvl1pPr>
            <a:lvl2pPr>
              <a:defRPr i="0"/>
            </a:lvl2pPr>
            <a:lvl3pPr>
              <a:defRPr i="0"/>
            </a:lvl3pPr>
            <a:lvl4pPr>
              <a:defRPr i="0"/>
            </a:lvl4pPr>
            <a:lvl5pPr>
              <a:defRPr i="0"/>
            </a:lvl5pPr>
          </a:lstStyle>
          <a:p>
            <a:pPr lvl="0"/>
            <a:r>
              <a:rPr lang="en-US" dirty="0"/>
              <a:t>Click to edit Master text styles</a:t>
            </a:r>
          </a:p>
        </p:txBody>
      </p:sp>
      <p:pic>
        <p:nvPicPr>
          <p:cNvPr id="7" name="Picture 2" descr="Allen D. Leman Swine Conference 2022(Minneapolis MN) - Allen D. Leman Swine  Conference -- showsbee.com"/>
          <p:cNvPicPr>
            <a:picLocks noChangeAspect="1" noChangeArrowheads="1"/>
          </p:cNvPicPr>
          <p:nvPr userDrawn="1"/>
        </p:nvPicPr>
        <p:blipFill>
          <a:blip r:embed="rId2">
            <a:lum bright="70000" contrast="-70000"/>
            <a:extLst>
              <a:ext uri="{BEBA8EAE-BF5A-486C-A8C5-ECC9F3942E4B}">
                <a14:imgProps xmlns:a14="http://schemas.microsoft.com/office/drawing/2010/main">
                  <a14:imgLayer r:embed="rId3">
                    <a14:imgEffect>
                      <a14:backgroundRemoval t="0" b="100000" l="0" r="100000">
                        <a14:backgroundMark x1="13537" y1="45143" x2="13537" y2="45143"/>
                        <a14:backgroundMark x1="86026" y1="44571" x2="86026" y2="44571"/>
                        <a14:backgroundMark x1="85590" y1="93143" x2="85590" y2="93143"/>
                        <a14:backgroundMark x1="14847" y1="93143" x2="14847" y2="93143"/>
                      </a14:backgroundRemoval>
                    </a14:imgEffect>
                  </a14:imgLayer>
                </a14:imgProps>
              </a:ext>
              <a:ext uri="{28A0092B-C50C-407E-A947-70E740481C1C}">
                <a14:useLocalDpi xmlns:a14="http://schemas.microsoft.com/office/drawing/2010/main" val="0"/>
              </a:ext>
            </a:extLst>
          </a:blip>
          <a:srcRect/>
          <a:stretch>
            <a:fillRect/>
          </a:stretch>
        </p:blipFill>
        <p:spPr bwMode="auto">
          <a:xfrm>
            <a:off x="11087051" y="6497382"/>
            <a:ext cx="399759" cy="30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23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0" i="0" cap="none"/>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50" indent="0">
              <a:buNone/>
              <a:defRPr sz="1867"/>
            </a:lvl2pPr>
            <a:lvl3pPr marL="914498" indent="0">
              <a:buNone/>
              <a:defRPr sz="1600"/>
            </a:lvl3pPr>
            <a:lvl4pPr marL="1371748" indent="0">
              <a:buNone/>
              <a:defRPr sz="1467"/>
            </a:lvl4pPr>
            <a:lvl5pPr marL="1828998" indent="0">
              <a:buNone/>
              <a:defRPr sz="1467"/>
            </a:lvl5pPr>
            <a:lvl6pPr marL="2286248" indent="0">
              <a:buNone/>
              <a:defRPr sz="1467"/>
            </a:lvl6pPr>
            <a:lvl7pPr marL="2743497" indent="0">
              <a:buNone/>
              <a:defRPr sz="1467"/>
            </a:lvl7pPr>
            <a:lvl8pPr marL="3200747" indent="0">
              <a:buNone/>
              <a:defRPr sz="1467"/>
            </a:lvl8pPr>
            <a:lvl9pPr marL="3657997" indent="0">
              <a:buNone/>
              <a:defRPr sz="1467"/>
            </a:lvl9pPr>
          </a:lstStyle>
          <a:p>
            <a:pPr lvl="0"/>
            <a:r>
              <a:rPr lang="en-US"/>
              <a:t>Edit Master text styles</a:t>
            </a:r>
          </a:p>
        </p:txBody>
      </p:sp>
    </p:spTree>
    <p:extLst>
      <p:ext uri="{BB962C8B-B14F-4D97-AF65-F5344CB8AC3E}">
        <p14:creationId xmlns:p14="http://schemas.microsoft.com/office/powerpoint/2010/main" val="110449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0" y="1752600"/>
            <a:ext cx="5080000" cy="3962400"/>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3962400"/>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900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7"/>
            <a:ext cx="5386917" cy="639763"/>
          </a:xfrm>
        </p:spPr>
        <p:txBody>
          <a:bodyPr anchor="b"/>
          <a:lstStyle>
            <a:lvl1pPr marL="0" indent="0">
              <a:buNone/>
              <a:defRPr sz="2400" b="1"/>
            </a:lvl1pPr>
            <a:lvl2pPr marL="457250" indent="0">
              <a:buNone/>
              <a:defRPr sz="2000" b="1"/>
            </a:lvl2pPr>
            <a:lvl3pPr marL="914498" indent="0">
              <a:buNone/>
              <a:defRPr sz="1867" b="1"/>
            </a:lvl3pPr>
            <a:lvl4pPr marL="1371748" indent="0">
              <a:buNone/>
              <a:defRPr sz="1600" b="1"/>
            </a:lvl4pPr>
            <a:lvl5pPr marL="1828998" indent="0">
              <a:buNone/>
              <a:defRPr sz="1600" b="1"/>
            </a:lvl5pPr>
            <a:lvl6pPr marL="2286248" indent="0">
              <a:buNone/>
              <a:defRPr sz="1600" b="1"/>
            </a:lvl6pPr>
            <a:lvl7pPr marL="2743497" indent="0">
              <a:buNone/>
              <a:defRPr sz="1600" b="1"/>
            </a:lvl7pPr>
            <a:lvl8pPr marL="3200747" indent="0">
              <a:buNone/>
              <a:defRPr sz="1600" b="1"/>
            </a:lvl8pPr>
            <a:lvl9pPr marL="3657997"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7"/>
            <a:ext cx="5389033" cy="639763"/>
          </a:xfrm>
        </p:spPr>
        <p:txBody>
          <a:bodyPr anchor="b"/>
          <a:lstStyle>
            <a:lvl1pPr marL="0" indent="0">
              <a:buNone/>
              <a:defRPr sz="2400" b="1"/>
            </a:lvl1pPr>
            <a:lvl2pPr marL="457250" indent="0">
              <a:buNone/>
              <a:defRPr sz="2000" b="1"/>
            </a:lvl2pPr>
            <a:lvl3pPr marL="914498" indent="0">
              <a:buNone/>
              <a:defRPr sz="1867" b="1"/>
            </a:lvl3pPr>
            <a:lvl4pPr marL="1371748" indent="0">
              <a:buNone/>
              <a:defRPr sz="1600" b="1"/>
            </a:lvl4pPr>
            <a:lvl5pPr marL="1828998" indent="0">
              <a:buNone/>
              <a:defRPr sz="1600" b="1"/>
            </a:lvl5pPr>
            <a:lvl6pPr marL="2286248" indent="0">
              <a:buNone/>
              <a:defRPr sz="1600" b="1"/>
            </a:lvl6pPr>
            <a:lvl7pPr marL="2743497" indent="0">
              <a:buNone/>
              <a:defRPr sz="1600" b="1"/>
            </a:lvl7pPr>
            <a:lvl8pPr marL="3200747" indent="0">
              <a:buNone/>
              <a:defRPr sz="1600" b="1"/>
            </a:lvl8pPr>
            <a:lvl9pPr marL="3657997"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09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233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25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3"/>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67"/>
            </a:lvl1pPr>
            <a:lvl2pPr marL="457250" indent="0">
              <a:buNone/>
              <a:defRPr sz="1200"/>
            </a:lvl2pPr>
            <a:lvl3pPr marL="914498" indent="0">
              <a:buNone/>
              <a:defRPr sz="1067"/>
            </a:lvl3pPr>
            <a:lvl4pPr marL="1371748" indent="0">
              <a:buNone/>
              <a:defRPr sz="933"/>
            </a:lvl4pPr>
            <a:lvl5pPr marL="1828998" indent="0">
              <a:buNone/>
              <a:defRPr sz="933"/>
            </a:lvl5pPr>
            <a:lvl6pPr marL="2286248" indent="0">
              <a:buNone/>
              <a:defRPr sz="933"/>
            </a:lvl6pPr>
            <a:lvl7pPr marL="2743497" indent="0">
              <a:buNone/>
              <a:defRPr sz="933"/>
            </a:lvl7pPr>
            <a:lvl8pPr marL="3200747" indent="0">
              <a:buNone/>
              <a:defRPr sz="933"/>
            </a:lvl8pPr>
            <a:lvl9pPr marL="3657997" indent="0">
              <a:buNone/>
              <a:defRPr sz="933"/>
            </a:lvl9pPr>
          </a:lstStyle>
          <a:p>
            <a:pPr lvl="0"/>
            <a:r>
              <a:rPr lang="en-US"/>
              <a:t>Edit Master text styles</a:t>
            </a:r>
          </a:p>
        </p:txBody>
      </p:sp>
    </p:spTree>
    <p:extLst>
      <p:ext uri="{BB962C8B-B14F-4D97-AF65-F5344CB8AC3E}">
        <p14:creationId xmlns:p14="http://schemas.microsoft.com/office/powerpoint/2010/main" val="233882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4"/>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50" indent="0">
              <a:buNone/>
              <a:defRPr sz="2800"/>
            </a:lvl2pPr>
            <a:lvl3pPr marL="914498" indent="0">
              <a:buNone/>
              <a:defRPr sz="2400"/>
            </a:lvl3pPr>
            <a:lvl4pPr marL="1371748" indent="0">
              <a:buNone/>
              <a:defRPr sz="2000"/>
            </a:lvl4pPr>
            <a:lvl5pPr marL="1828998" indent="0">
              <a:buNone/>
              <a:defRPr sz="2000"/>
            </a:lvl5pPr>
            <a:lvl6pPr marL="2286248" indent="0">
              <a:buNone/>
              <a:defRPr sz="2000"/>
            </a:lvl6pPr>
            <a:lvl7pPr marL="2743497" indent="0">
              <a:buNone/>
              <a:defRPr sz="2000"/>
            </a:lvl7pPr>
            <a:lvl8pPr marL="3200747" indent="0">
              <a:buNone/>
              <a:defRPr sz="2000"/>
            </a:lvl8pPr>
            <a:lvl9pPr marL="365799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67"/>
            </a:lvl1pPr>
            <a:lvl2pPr marL="457250" indent="0">
              <a:buNone/>
              <a:defRPr sz="1200"/>
            </a:lvl2pPr>
            <a:lvl3pPr marL="914498" indent="0">
              <a:buNone/>
              <a:defRPr sz="1067"/>
            </a:lvl3pPr>
            <a:lvl4pPr marL="1371748" indent="0">
              <a:buNone/>
              <a:defRPr sz="933"/>
            </a:lvl4pPr>
            <a:lvl5pPr marL="1828998" indent="0">
              <a:buNone/>
              <a:defRPr sz="933"/>
            </a:lvl5pPr>
            <a:lvl6pPr marL="2286248" indent="0">
              <a:buNone/>
              <a:defRPr sz="933"/>
            </a:lvl6pPr>
            <a:lvl7pPr marL="2743497" indent="0">
              <a:buNone/>
              <a:defRPr sz="933"/>
            </a:lvl7pPr>
            <a:lvl8pPr marL="3200747" indent="0">
              <a:buNone/>
              <a:defRPr sz="933"/>
            </a:lvl8pPr>
            <a:lvl9pPr marL="3657997" indent="0">
              <a:buNone/>
              <a:defRPr sz="933"/>
            </a:lvl9pPr>
          </a:lstStyle>
          <a:p>
            <a:pPr lvl="0"/>
            <a:r>
              <a:rPr lang="en-US"/>
              <a:t>Edit Master text styles</a:t>
            </a:r>
          </a:p>
        </p:txBody>
      </p:sp>
    </p:spTree>
    <p:extLst>
      <p:ext uri="{BB962C8B-B14F-4D97-AF65-F5344CB8AC3E}">
        <p14:creationId xmlns:p14="http://schemas.microsoft.com/office/powerpoint/2010/main" val="725116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file://localhost/Users/ranja/Documents/5-resources/ppt/2018%20ppt-with%20R/new/working%20files/graphics_HD-M-maroon.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04800"/>
            <a:ext cx="103632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914400" y="1752600"/>
            <a:ext cx="10363200" cy="3962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phics_HD-M-maroon.png" descr="/Users/ranja/Documents/5-resources/ppt/2018 ppt-with R/new/working files/graphics_HD-M-maroon.png"/>
          <p:cNvPicPr>
            <a:picLocks noChangeAspect="1"/>
          </p:cNvPicPr>
          <p:nvPr/>
        </p:nvPicPr>
        <p:blipFill>
          <a:blip r:embed="rId13" r:link="rId14" cstate="print">
            <a:extLst>
              <a:ext uri="{28A0092B-C50C-407E-A947-70E740481C1C}">
                <a14:useLocalDpi xmlns:a14="http://schemas.microsoft.com/office/drawing/2010/main"/>
              </a:ext>
            </a:extLst>
          </a:blip>
          <a:stretch>
            <a:fillRect/>
          </a:stretch>
        </p:blipFill>
        <p:spPr>
          <a:xfrm>
            <a:off x="0" y="6469381"/>
            <a:ext cx="12192000" cy="388620"/>
          </a:xfrm>
          <a:prstGeom prst="rect">
            <a:avLst/>
          </a:prstGeom>
        </p:spPr>
      </p:pic>
    </p:spTree>
    <p:extLst>
      <p:ext uri="{BB962C8B-B14F-4D97-AF65-F5344CB8AC3E}">
        <p14:creationId xmlns:p14="http://schemas.microsoft.com/office/powerpoint/2010/main" val="286132741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rtl="0" eaLnBrk="1" fontAlgn="base" hangingPunct="1">
        <a:spcBef>
          <a:spcPct val="0"/>
        </a:spcBef>
        <a:spcAft>
          <a:spcPct val="0"/>
        </a:spcAft>
        <a:defRPr sz="4400" b="0">
          <a:solidFill>
            <a:srgbClr val="7A001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2pPr>
      <a:lvl3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3pPr>
      <a:lvl4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4pPr>
      <a:lvl5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5pPr>
      <a:lvl6pPr marL="457250"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6pPr>
      <a:lvl7pPr marL="914498"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7pPr>
      <a:lvl8pPr marL="1371748"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8pPr>
      <a:lvl9pPr marL="1828998"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9pPr>
    </p:titleStyle>
    <p:bodyStyle>
      <a:lvl1pPr marL="342937" indent="-342937" algn="l" rtl="0" eaLnBrk="1" fontAlgn="base" hangingPunct="1">
        <a:spcBef>
          <a:spcPct val="20000"/>
        </a:spcBef>
        <a:spcAft>
          <a:spcPct val="0"/>
        </a:spcAft>
        <a:buClr>
          <a:srgbClr val="7A0019"/>
        </a:buClr>
        <a:buChar char="•"/>
        <a:defRPr sz="3200">
          <a:solidFill>
            <a:srgbClr val="595959"/>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800">
          <a:solidFill>
            <a:srgbClr val="595959"/>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400">
          <a:solidFill>
            <a:srgbClr val="595959"/>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p:bodyStyle>
    <p:otherStyle>
      <a:defPPr>
        <a:defRPr lang="en-US"/>
      </a:defPPr>
      <a:lvl1pPr marL="0" algn="l" defTabSz="457250" rtl="0" eaLnBrk="1" latinLnBrk="0" hangingPunct="1">
        <a:defRPr sz="1867" kern="1200">
          <a:solidFill>
            <a:schemeClr val="tx1"/>
          </a:solidFill>
          <a:latin typeface="+mn-lt"/>
          <a:ea typeface="+mn-ea"/>
          <a:cs typeface="+mn-cs"/>
        </a:defRPr>
      </a:lvl1pPr>
      <a:lvl2pPr marL="457250" algn="l" defTabSz="457250" rtl="0" eaLnBrk="1" latinLnBrk="0" hangingPunct="1">
        <a:defRPr sz="1867" kern="1200">
          <a:solidFill>
            <a:schemeClr val="tx1"/>
          </a:solidFill>
          <a:latin typeface="+mn-lt"/>
          <a:ea typeface="+mn-ea"/>
          <a:cs typeface="+mn-cs"/>
        </a:defRPr>
      </a:lvl2pPr>
      <a:lvl3pPr marL="914498" algn="l" defTabSz="457250" rtl="0" eaLnBrk="1" latinLnBrk="0" hangingPunct="1">
        <a:defRPr sz="1867" kern="1200">
          <a:solidFill>
            <a:schemeClr val="tx1"/>
          </a:solidFill>
          <a:latin typeface="+mn-lt"/>
          <a:ea typeface="+mn-ea"/>
          <a:cs typeface="+mn-cs"/>
        </a:defRPr>
      </a:lvl3pPr>
      <a:lvl4pPr marL="1371748" algn="l" defTabSz="457250" rtl="0" eaLnBrk="1" latinLnBrk="0" hangingPunct="1">
        <a:defRPr sz="1867" kern="1200">
          <a:solidFill>
            <a:schemeClr val="tx1"/>
          </a:solidFill>
          <a:latin typeface="+mn-lt"/>
          <a:ea typeface="+mn-ea"/>
          <a:cs typeface="+mn-cs"/>
        </a:defRPr>
      </a:lvl4pPr>
      <a:lvl5pPr marL="1828998" algn="l" defTabSz="457250" rtl="0" eaLnBrk="1" latinLnBrk="0" hangingPunct="1">
        <a:defRPr sz="1867" kern="1200">
          <a:solidFill>
            <a:schemeClr val="tx1"/>
          </a:solidFill>
          <a:latin typeface="+mn-lt"/>
          <a:ea typeface="+mn-ea"/>
          <a:cs typeface="+mn-cs"/>
        </a:defRPr>
      </a:lvl5pPr>
      <a:lvl6pPr marL="2286248" algn="l" defTabSz="457250" rtl="0" eaLnBrk="1" latinLnBrk="0" hangingPunct="1">
        <a:defRPr sz="1867" kern="1200">
          <a:solidFill>
            <a:schemeClr val="tx1"/>
          </a:solidFill>
          <a:latin typeface="+mn-lt"/>
          <a:ea typeface="+mn-ea"/>
          <a:cs typeface="+mn-cs"/>
        </a:defRPr>
      </a:lvl6pPr>
      <a:lvl7pPr marL="2743497" algn="l" defTabSz="457250" rtl="0" eaLnBrk="1" latinLnBrk="0" hangingPunct="1">
        <a:defRPr sz="1867" kern="1200">
          <a:solidFill>
            <a:schemeClr val="tx1"/>
          </a:solidFill>
          <a:latin typeface="+mn-lt"/>
          <a:ea typeface="+mn-ea"/>
          <a:cs typeface="+mn-cs"/>
        </a:defRPr>
      </a:lvl7pPr>
      <a:lvl8pPr marL="3200747" algn="l" defTabSz="457250" rtl="0" eaLnBrk="1" latinLnBrk="0" hangingPunct="1">
        <a:defRPr sz="1867" kern="1200">
          <a:solidFill>
            <a:schemeClr val="tx1"/>
          </a:solidFill>
          <a:latin typeface="+mn-lt"/>
          <a:ea typeface="+mn-ea"/>
          <a:cs typeface="+mn-cs"/>
        </a:defRPr>
      </a:lvl8pPr>
      <a:lvl9pPr marL="3657997" algn="l" defTabSz="457250"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hyperlink" Target="https://www.virology.ws/2009/05/2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jpeg"/><Relationship Id="rId7"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59.jpeg"/><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2.tif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tiff"/></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semanticscholar.org/paper/Rates-of-Molecular-Evolution-in-RNA-Viruses%3A-A-Jenkins-Rambaut/1b687344d548301e1de4ffc0fca144465de9f1bb"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6.svg"/><Relationship Id="rId18" Type="http://schemas.openxmlformats.org/officeDocument/2006/relationships/image" Target="../media/image27.png"/><Relationship Id="rId3" Type="http://schemas.openxmlformats.org/officeDocument/2006/relationships/image" Target="../media/image14.png"/><Relationship Id="rId21" Type="http://schemas.openxmlformats.org/officeDocument/2006/relationships/image" Target="../media/image40.svg"/><Relationship Id="rId7" Type="http://schemas.openxmlformats.org/officeDocument/2006/relationships/image" Target="../media/image33.svg"/><Relationship Id="rId12" Type="http://schemas.openxmlformats.org/officeDocument/2006/relationships/image" Target="../media/image21.png"/><Relationship Id="rId17" Type="http://schemas.openxmlformats.org/officeDocument/2006/relationships/image" Target="../media/image38.svg"/><Relationship Id="rId2" Type="http://schemas.openxmlformats.org/officeDocument/2006/relationships/notesSlide" Target="../notesSlides/notesSlide7.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5.svg"/><Relationship Id="rId5" Type="http://schemas.openxmlformats.org/officeDocument/2006/relationships/image" Target="../media/image31.png"/><Relationship Id="rId15" Type="http://schemas.openxmlformats.org/officeDocument/2006/relationships/image" Target="../media/image37.svg"/><Relationship Id="rId10" Type="http://schemas.openxmlformats.org/officeDocument/2006/relationships/image" Target="../media/image19.png"/><Relationship Id="rId19" Type="http://schemas.openxmlformats.org/officeDocument/2006/relationships/image" Target="../media/image39.svg"/><Relationship Id="rId4" Type="http://schemas.openxmlformats.org/officeDocument/2006/relationships/image" Target="../media/image32.png"/><Relationship Id="rId9" Type="http://schemas.openxmlformats.org/officeDocument/2006/relationships/image" Target="../media/image34.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oleObject" Target="../embeddings/oleObject2.bin"/><Relationship Id="rId4" Type="http://schemas.openxmlformats.org/officeDocument/2006/relationships/image" Target="../media/image4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A903C9-47C8-684E-935C-A4A7956F7C55}"/>
              </a:ext>
            </a:extLst>
          </p:cNvPr>
          <p:cNvSpPr>
            <a:spLocks noGrp="1"/>
          </p:cNvSpPr>
          <p:nvPr>
            <p:ph type="body" sz="quarter" idx="10"/>
          </p:nvPr>
        </p:nvSpPr>
        <p:spPr>
          <a:xfrm>
            <a:off x="420914" y="3800327"/>
            <a:ext cx="5341711" cy="1333647"/>
          </a:xfrm>
        </p:spPr>
        <p:txBody>
          <a:bodyPr/>
          <a:lstStyle/>
          <a:p>
            <a:r>
              <a:rPr lang="en-US" sz="2000" dirty="0"/>
              <a:t>Igor Paploski, DVM, MSc, PhD</a:t>
            </a:r>
          </a:p>
          <a:p>
            <a:r>
              <a:rPr lang="en-US" sz="2000" dirty="0"/>
              <a:t>Department of Veterinary Population Medicine</a:t>
            </a:r>
          </a:p>
          <a:p>
            <a:r>
              <a:rPr lang="en-US" sz="2000" dirty="0"/>
              <a:t>University of Minnesota</a:t>
            </a:r>
          </a:p>
        </p:txBody>
      </p:sp>
      <p:sp>
        <p:nvSpPr>
          <p:cNvPr id="2" name="Title 1">
            <a:extLst>
              <a:ext uri="{FF2B5EF4-FFF2-40B4-BE49-F238E27FC236}">
                <a16:creationId xmlns:a16="http://schemas.microsoft.com/office/drawing/2014/main" id="{DA9418D1-1B1A-364F-B53F-754C78B21856}"/>
              </a:ext>
            </a:extLst>
          </p:cNvPr>
          <p:cNvSpPr>
            <a:spLocks noGrp="1"/>
          </p:cNvSpPr>
          <p:nvPr>
            <p:ph type="ctrTitle"/>
          </p:nvPr>
        </p:nvSpPr>
        <p:spPr>
          <a:xfrm>
            <a:off x="204952" y="481693"/>
            <a:ext cx="7894019" cy="2896265"/>
          </a:xfrm>
        </p:spPr>
        <p:txBody>
          <a:bodyPr>
            <a:noAutofit/>
          </a:bodyPr>
          <a:lstStyle/>
          <a:p>
            <a:r>
              <a:rPr lang="en-US" sz="3600" i="1" dirty="0"/>
              <a:t>Genomic evolution and epidemiological forecasting on PRRSV: Examples of our work</a:t>
            </a:r>
          </a:p>
        </p:txBody>
      </p:sp>
      <p:sp>
        <p:nvSpPr>
          <p:cNvPr id="15" name="Text Placeholder 3">
            <a:extLst>
              <a:ext uri="{FF2B5EF4-FFF2-40B4-BE49-F238E27FC236}">
                <a16:creationId xmlns:a16="http://schemas.microsoft.com/office/drawing/2014/main" id="{27A903C9-47C8-684E-935C-A4A7956F7C55}"/>
              </a:ext>
            </a:extLst>
          </p:cNvPr>
          <p:cNvSpPr>
            <a:spLocks noGrp="1"/>
          </p:cNvSpPr>
          <p:nvPr>
            <p:ph type="body" sz="quarter" idx="10"/>
          </p:nvPr>
        </p:nvSpPr>
        <p:spPr>
          <a:xfrm>
            <a:off x="7314126" y="4095638"/>
            <a:ext cx="4633006" cy="666823"/>
          </a:xfrm>
        </p:spPr>
        <p:txBody>
          <a:bodyPr numCol="2"/>
          <a:lstStyle/>
          <a:p>
            <a:pPr algn="ctr"/>
            <a:r>
              <a:rPr lang="en-US" sz="1400" dirty="0"/>
              <a:t>Dennis </a:t>
            </a:r>
            <a:r>
              <a:rPr lang="en-US" sz="1400" dirty="0" err="1"/>
              <a:t>Makau</a:t>
            </a:r>
            <a:endParaRPr lang="en-US" sz="1400" dirty="0"/>
          </a:p>
          <a:p>
            <a:pPr algn="ctr"/>
            <a:r>
              <a:rPr lang="en-US" sz="1400" dirty="0" err="1"/>
              <a:t>Nakarin</a:t>
            </a:r>
            <a:r>
              <a:rPr lang="en-US" sz="1400" dirty="0"/>
              <a:t> </a:t>
            </a:r>
            <a:r>
              <a:rPr lang="en-US" sz="1400" dirty="0" err="1"/>
              <a:t>Pamornchainavakul</a:t>
            </a:r>
            <a:r>
              <a:rPr lang="en-US" sz="1400" dirty="0"/>
              <a:t> </a:t>
            </a:r>
          </a:p>
          <a:p>
            <a:pPr algn="ctr"/>
            <a:endParaRPr lang="en-US" sz="1400" dirty="0"/>
          </a:p>
          <a:p>
            <a:pPr algn="ctr"/>
            <a:endParaRPr lang="en-US" sz="1400" dirty="0"/>
          </a:p>
          <a:p>
            <a:pPr algn="ctr"/>
            <a:r>
              <a:rPr lang="en-US" sz="1400" dirty="0"/>
              <a:t>Julia Baker</a:t>
            </a:r>
          </a:p>
          <a:p>
            <a:pPr algn="ctr"/>
            <a:r>
              <a:rPr lang="en-US" sz="1400" kern="0" dirty="0"/>
              <a:t>João Herrera</a:t>
            </a:r>
          </a:p>
          <a:p>
            <a:pPr algn="ctr"/>
            <a:endParaRPr lang="en-US" sz="1400" dirty="0"/>
          </a:p>
        </p:txBody>
      </p:sp>
      <p:pic>
        <p:nvPicPr>
          <p:cNvPr id="9" name="Picture 8">
            <a:extLst>
              <a:ext uri="{FF2B5EF4-FFF2-40B4-BE49-F238E27FC236}">
                <a16:creationId xmlns:a16="http://schemas.microsoft.com/office/drawing/2014/main" id="{6F79F72E-687F-4013-8824-A1EF6FF1ECA2}"/>
              </a:ext>
            </a:extLst>
          </p:cNvPr>
          <p:cNvPicPr>
            <a:picLocks noChangeAspect="1"/>
          </p:cNvPicPr>
          <p:nvPr/>
        </p:nvPicPr>
        <p:blipFill>
          <a:blip r:embed="rId3"/>
          <a:stretch>
            <a:fillRect/>
          </a:stretch>
        </p:blipFill>
        <p:spPr>
          <a:xfrm>
            <a:off x="7072826" y="813578"/>
            <a:ext cx="4685578" cy="2896264"/>
          </a:xfrm>
          <a:prstGeom prst="rect">
            <a:avLst/>
          </a:prstGeom>
          <a:ln>
            <a:noFill/>
          </a:ln>
          <a:effectLst>
            <a:softEdge rad="112500"/>
          </a:effectLst>
        </p:spPr>
      </p:pic>
      <p:sp>
        <p:nvSpPr>
          <p:cNvPr id="10" name="Text Placeholder 3">
            <a:extLst>
              <a:ext uri="{FF2B5EF4-FFF2-40B4-BE49-F238E27FC236}">
                <a16:creationId xmlns:a16="http://schemas.microsoft.com/office/drawing/2014/main" id="{D66F625D-7369-4E29-BA68-C73F38420DB2}"/>
              </a:ext>
            </a:extLst>
          </p:cNvPr>
          <p:cNvSpPr txBox="1">
            <a:spLocks/>
          </p:cNvSpPr>
          <p:nvPr/>
        </p:nvSpPr>
        <p:spPr bwMode="auto">
          <a:xfrm>
            <a:off x="8041314" y="3762227"/>
            <a:ext cx="3178629" cy="4826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t" anchorCtr="0" compatLnSpc="1">
            <a:prstTxWarp prst="textNoShape">
              <a:avLst/>
            </a:prstTxWarp>
          </a:bodyPr>
          <a:lstStyle>
            <a:lvl1pPr marL="0" indent="0" algn="l" rtl="0" eaLnBrk="1" fontAlgn="base" hangingPunct="1">
              <a:spcBef>
                <a:spcPct val="20000"/>
              </a:spcBef>
              <a:spcAft>
                <a:spcPct val="0"/>
              </a:spcAft>
              <a:buClr>
                <a:srgbClr val="7A0019"/>
              </a:buClr>
              <a:buNone/>
              <a:defRPr sz="2400">
                <a:solidFill>
                  <a:schemeClr val="tx1">
                    <a:lumMod val="65000"/>
                    <a:lumOff val="35000"/>
                  </a:schemeClr>
                </a:solidFill>
                <a:latin typeface="+mn-lt"/>
                <a:ea typeface="ＭＳ Ｐゴシック" charset="0"/>
                <a:cs typeface="ＭＳ Ｐゴシック" charset="0"/>
              </a:defRPr>
            </a:lvl1pPr>
            <a:lvl2pPr marL="457250" indent="0" algn="l" rtl="0" eaLnBrk="1" fontAlgn="base" hangingPunct="1">
              <a:spcBef>
                <a:spcPct val="20000"/>
              </a:spcBef>
              <a:spcAft>
                <a:spcPct val="0"/>
              </a:spcAft>
              <a:buClr>
                <a:srgbClr val="7A0019"/>
              </a:buClr>
              <a:buNone/>
              <a:defRPr sz="2400">
                <a:solidFill>
                  <a:srgbClr val="FFFFFF"/>
                </a:solidFill>
                <a:latin typeface="+mn-lt"/>
                <a:ea typeface="ＭＳ Ｐゴシック" charset="0"/>
              </a:defRPr>
            </a:lvl2pPr>
            <a:lvl3pPr marL="914498" indent="0" algn="l" rtl="0" eaLnBrk="1" fontAlgn="base" hangingPunct="1">
              <a:spcBef>
                <a:spcPct val="20000"/>
              </a:spcBef>
              <a:spcAft>
                <a:spcPct val="0"/>
              </a:spcAft>
              <a:buClr>
                <a:srgbClr val="7A0019"/>
              </a:buClr>
              <a:buNone/>
              <a:defRPr sz="2400">
                <a:solidFill>
                  <a:srgbClr val="FFFFFF"/>
                </a:solidFill>
                <a:latin typeface="+mn-lt"/>
                <a:ea typeface="ＭＳ Ｐゴシック" charset="0"/>
              </a:defRPr>
            </a:lvl3pPr>
            <a:lvl4pPr marL="1371748" indent="0" algn="l" rtl="0" eaLnBrk="1" fontAlgn="base" hangingPunct="1">
              <a:spcBef>
                <a:spcPct val="20000"/>
              </a:spcBef>
              <a:spcAft>
                <a:spcPct val="0"/>
              </a:spcAft>
              <a:buClr>
                <a:srgbClr val="7A0019"/>
              </a:buClr>
              <a:buNone/>
              <a:defRPr sz="2400">
                <a:solidFill>
                  <a:srgbClr val="FFFFFF"/>
                </a:solidFill>
                <a:latin typeface="+mn-lt"/>
                <a:ea typeface="ＭＳ Ｐゴシック" charset="0"/>
              </a:defRPr>
            </a:lvl4pPr>
            <a:lvl5pPr marL="1828998" indent="0" algn="l" rtl="0" eaLnBrk="1" fontAlgn="base" hangingPunct="1">
              <a:spcBef>
                <a:spcPct val="20000"/>
              </a:spcBef>
              <a:spcAft>
                <a:spcPct val="0"/>
              </a:spcAft>
              <a:buClr>
                <a:srgbClr val="7A0019"/>
              </a:buClr>
              <a:buNone/>
              <a:defRPr sz="2400">
                <a:solidFill>
                  <a:srgbClr val="FFFFFF"/>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algn="ctr"/>
            <a:r>
              <a:rPr lang="en-US" sz="1400" b="1" kern="0" dirty="0"/>
              <a:t>Kimberly </a:t>
            </a:r>
            <a:r>
              <a:rPr lang="en-US" sz="1400" b="1" kern="0" dirty="0" err="1"/>
              <a:t>VanderWaal</a:t>
            </a:r>
            <a:endParaRPr lang="en-US" sz="1400" b="1" kern="0" dirty="0"/>
          </a:p>
        </p:txBody>
      </p:sp>
    </p:spTree>
    <p:extLst>
      <p:ext uri="{BB962C8B-B14F-4D97-AF65-F5344CB8AC3E}">
        <p14:creationId xmlns:p14="http://schemas.microsoft.com/office/powerpoint/2010/main" val="639168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80" y="129660"/>
            <a:ext cx="11129319" cy="1143000"/>
          </a:xfrm>
        </p:spPr>
        <p:txBody>
          <a:bodyPr/>
          <a:lstStyle/>
          <a:p>
            <a:r>
              <a:rPr lang="en-US" dirty="0"/>
              <a:t>Glycosylation in GP5: could it provide insights?</a:t>
            </a:r>
          </a:p>
        </p:txBody>
      </p:sp>
      <p:sp>
        <p:nvSpPr>
          <p:cNvPr id="3" name="Content Placeholder 2"/>
          <p:cNvSpPr>
            <a:spLocks noGrp="1"/>
          </p:cNvSpPr>
          <p:nvPr>
            <p:ph idx="1"/>
          </p:nvPr>
        </p:nvSpPr>
        <p:spPr>
          <a:xfrm>
            <a:off x="160639" y="1714500"/>
            <a:ext cx="7306962" cy="4629150"/>
          </a:xfrm>
        </p:spPr>
        <p:txBody>
          <a:bodyPr/>
          <a:lstStyle/>
          <a:p>
            <a:r>
              <a:rPr lang="en-US" dirty="0"/>
              <a:t>Glycosylation: a form of translational modification</a:t>
            </a:r>
          </a:p>
          <a:p>
            <a:pPr lvl="1"/>
            <a:r>
              <a:rPr lang="en-US" sz="2000" dirty="0"/>
              <a:t>Carbohydrate chains are added to proteins</a:t>
            </a:r>
          </a:p>
          <a:p>
            <a:pPr lvl="1"/>
            <a:r>
              <a:rPr lang="en-US" sz="2000" dirty="0"/>
              <a:t>Potentially affects protein folding </a:t>
            </a:r>
          </a:p>
          <a:p>
            <a:pPr lvl="1"/>
            <a:r>
              <a:rPr lang="en-US" sz="2000" dirty="0"/>
              <a:t>Changes protein sections that are exposed</a:t>
            </a:r>
          </a:p>
          <a:p>
            <a:pPr lvl="1"/>
            <a:r>
              <a:rPr lang="en-US" sz="2000" dirty="0"/>
              <a:t>Glycan shielding – shield portions of the protein that may be exposed to the host</a:t>
            </a:r>
          </a:p>
          <a:p>
            <a:endParaRPr lang="en-US" dirty="0"/>
          </a:p>
          <a:p>
            <a:pPr marL="0" indent="0" algn="ctr">
              <a:buNone/>
            </a:pPr>
            <a:r>
              <a:rPr lang="en-US" b="1" dirty="0"/>
              <a:t>Where does glycosylation occurs</a:t>
            </a:r>
          </a:p>
          <a:p>
            <a:pPr marL="0" indent="0" algn="ctr">
              <a:buNone/>
            </a:pPr>
            <a:r>
              <a:rPr lang="en-US" b="1" dirty="0"/>
              <a:t>on the GP5 protein?</a:t>
            </a:r>
          </a:p>
          <a:p>
            <a:pPr marL="0" indent="0">
              <a:buNone/>
            </a:pPr>
            <a:endParaRPr lang="en-US" dirty="0"/>
          </a:p>
        </p:txBody>
      </p:sp>
      <p:sp>
        <p:nvSpPr>
          <p:cNvPr id="4" name="Text Placeholder 3"/>
          <p:cNvSpPr>
            <a:spLocks noGrp="1"/>
          </p:cNvSpPr>
          <p:nvPr>
            <p:ph type="body" sz="quarter" idx="10"/>
          </p:nvPr>
        </p:nvSpPr>
        <p:spPr/>
        <p:txBody>
          <a:bodyPr/>
          <a:lstStyle/>
          <a:p>
            <a:r>
              <a:rPr lang="en-US" dirty="0"/>
              <a:t>Part 3: Glycosylation &amp; phenotype</a:t>
            </a:r>
          </a:p>
        </p:txBody>
      </p:sp>
      <p:pic>
        <p:nvPicPr>
          <p:cNvPr id="5" name="Picture 4"/>
          <p:cNvPicPr>
            <a:picLocks noChangeAspect="1"/>
          </p:cNvPicPr>
          <p:nvPr/>
        </p:nvPicPr>
        <p:blipFill>
          <a:blip r:embed="rId3"/>
          <a:stretch>
            <a:fillRect/>
          </a:stretch>
        </p:blipFill>
        <p:spPr>
          <a:xfrm>
            <a:off x="7636176" y="4911891"/>
            <a:ext cx="4422473" cy="1257641"/>
          </a:xfrm>
          <a:prstGeom prst="rect">
            <a:avLst/>
          </a:prstGeom>
        </p:spPr>
      </p:pic>
      <p:pic>
        <p:nvPicPr>
          <p:cNvPr id="1026" name="Picture 2" descr="figu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427" y="1843284"/>
            <a:ext cx="4098925" cy="2231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iView - Alignment Viewer and Editor"/>
          <p:cNvPicPr>
            <a:picLocks noChangeAspect="1" noChangeArrowheads="1"/>
          </p:cNvPicPr>
          <p:nvPr/>
        </p:nvPicPr>
        <p:blipFill rotWithShape="1">
          <a:blip r:embed="rId5">
            <a:extLst>
              <a:ext uri="{28A0092B-C50C-407E-A947-70E740481C1C}">
                <a14:useLocalDpi xmlns:a14="http://schemas.microsoft.com/office/drawing/2010/main" val="0"/>
              </a:ext>
            </a:extLst>
          </a:blip>
          <a:srcRect b="84440"/>
          <a:stretch/>
        </p:blipFill>
        <p:spPr bwMode="auto">
          <a:xfrm>
            <a:off x="7856839" y="1094066"/>
            <a:ext cx="3810000" cy="357188"/>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bwMode="auto">
          <a:xfrm>
            <a:off x="9456887" y="1498879"/>
            <a:ext cx="677713" cy="482321"/>
          </a:xfrm>
          <a:prstGeom prst="down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7" name="Rectangle 6"/>
          <p:cNvSpPr/>
          <p:nvPr/>
        </p:nvSpPr>
        <p:spPr>
          <a:xfrm>
            <a:off x="7947970" y="4019548"/>
            <a:ext cx="3725561" cy="400110"/>
          </a:xfrm>
          <a:prstGeom prst="rect">
            <a:avLst/>
          </a:prstGeom>
        </p:spPr>
        <p:txBody>
          <a:bodyPr wrap="square">
            <a:spAutoFit/>
          </a:bodyPr>
          <a:lstStyle/>
          <a:p>
            <a:pPr algn="ctr"/>
            <a:r>
              <a:rPr lang="en-US" sz="1000" i="1" dirty="0">
                <a:solidFill>
                  <a:srgbClr val="222222"/>
                </a:solidFill>
                <a:latin typeface="-apple-system"/>
              </a:rPr>
              <a:t>Analysis of the SARS-CoV-2 spike protein glycan shield reveals implications for immune recognition; Grant, 2020.</a:t>
            </a:r>
            <a:endParaRPr lang="en-US" sz="1000" i="1" dirty="0">
              <a:solidFill>
                <a:srgbClr val="222222"/>
              </a:solidFill>
              <a:effectLst/>
              <a:latin typeface="-apple-system"/>
            </a:endParaRPr>
          </a:p>
        </p:txBody>
      </p:sp>
      <p:sp>
        <p:nvSpPr>
          <p:cNvPr id="16" name="PB">
            <a:extLst>
              <a:ext uri="{FF2B5EF4-FFF2-40B4-BE49-F238E27FC236}">
                <a16:creationId xmlns:a16="http://schemas.microsoft.com/office/drawing/2014/main" id="{F9E7347B-BA89-4F53-BC30-93C02AD51FFF}"/>
              </a:ext>
            </a:extLst>
          </p:cNvPr>
          <p:cNvSpPr/>
          <p:nvPr/>
        </p:nvSpPr>
        <p:spPr bwMode="auto">
          <a:xfrm>
            <a:off x="0" y="6819900"/>
            <a:ext cx="4741333"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073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0347"/>
          <a:stretch/>
        </p:blipFill>
        <p:spPr>
          <a:xfrm>
            <a:off x="7200768" y="266648"/>
            <a:ext cx="4848358" cy="6121503"/>
          </a:xfrm>
          <a:prstGeom prst="rect">
            <a:avLst/>
          </a:prstGeom>
        </p:spPr>
      </p:pic>
      <p:sp>
        <p:nvSpPr>
          <p:cNvPr id="2" name="Title 1"/>
          <p:cNvSpPr>
            <a:spLocks noGrp="1"/>
          </p:cNvSpPr>
          <p:nvPr>
            <p:ph type="title"/>
          </p:nvPr>
        </p:nvSpPr>
        <p:spPr/>
        <p:txBody>
          <a:bodyPr/>
          <a:lstStyle/>
          <a:p>
            <a:r>
              <a:rPr lang="en-US" sz="3600" dirty="0"/>
              <a:t>Glycosylation: interesting patterns</a:t>
            </a:r>
          </a:p>
        </p:txBody>
      </p:sp>
      <p:sp>
        <p:nvSpPr>
          <p:cNvPr id="4" name="Text Placeholder 3"/>
          <p:cNvSpPr>
            <a:spLocks noGrp="1"/>
          </p:cNvSpPr>
          <p:nvPr>
            <p:ph type="body" sz="quarter" idx="10"/>
          </p:nvPr>
        </p:nvSpPr>
        <p:spPr/>
        <p:txBody>
          <a:bodyPr/>
          <a:lstStyle/>
          <a:p>
            <a:r>
              <a:rPr lang="en-US" dirty="0"/>
              <a:t>Part 3: Glycosylation &amp; phenotype</a:t>
            </a:r>
          </a:p>
        </p:txBody>
      </p:sp>
      <p:sp>
        <p:nvSpPr>
          <p:cNvPr id="7" name="TextBox 6">
            <a:extLst>
              <a:ext uri="{FF2B5EF4-FFF2-40B4-BE49-F238E27FC236}">
                <a16:creationId xmlns:a16="http://schemas.microsoft.com/office/drawing/2014/main" id="{C8DEA112-3FD7-4DD1-BAE9-1D61D9D5429F}"/>
              </a:ext>
            </a:extLst>
          </p:cNvPr>
          <p:cNvSpPr txBox="1"/>
          <p:nvPr/>
        </p:nvSpPr>
        <p:spPr>
          <a:xfrm>
            <a:off x="0" y="1478423"/>
            <a:ext cx="7315200" cy="5262979"/>
          </a:xfrm>
          <a:prstGeom prst="rect">
            <a:avLst/>
          </a:prstGeom>
          <a:noFill/>
        </p:spPr>
        <p:txBody>
          <a:bodyPr wrap="square" rtlCol="0">
            <a:spAutoFit/>
          </a:bodyPr>
          <a:lstStyle/>
          <a:p>
            <a:pPr indent="-285750">
              <a:buFont typeface="Arial" panose="020B0604020202020204" pitchFamily="34" charset="0"/>
              <a:buChar char="•"/>
            </a:pPr>
            <a:r>
              <a:rPr lang="en-US" sz="2400" dirty="0"/>
              <a:t>ORF5 time-scaled tree with all sub-lineages</a:t>
            </a:r>
          </a:p>
          <a:p>
            <a:pPr indent="-285750">
              <a:buFont typeface="Arial" panose="020B0604020202020204" pitchFamily="34" charset="0"/>
              <a:buChar char="•"/>
            </a:pPr>
            <a:r>
              <a:rPr lang="en-US" sz="2400" dirty="0"/>
              <a:t>9/200 </a:t>
            </a:r>
            <a:r>
              <a:rPr lang="en-US" sz="2400" dirty="0" err="1"/>
              <a:t>aminoacids</a:t>
            </a:r>
            <a:r>
              <a:rPr lang="en-US" sz="2400" dirty="0"/>
              <a:t> on GP5 are potentially glycosylated in at least one sequence in the dataset</a:t>
            </a:r>
          </a:p>
          <a:p>
            <a:pPr indent="-285750">
              <a:buFont typeface="Arial" panose="020B0604020202020204" pitchFamily="34" charset="0"/>
              <a:buChar char="•"/>
            </a:pPr>
            <a:endParaRPr lang="en-US" sz="2000" dirty="0"/>
          </a:p>
          <a:p>
            <a:pPr indent="-285750">
              <a:buFont typeface="Arial" panose="020B0604020202020204" pitchFamily="34" charset="0"/>
              <a:buChar char="•"/>
            </a:pPr>
            <a:r>
              <a:rPr lang="en-US" sz="2000" dirty="0"/>
              <a:t>Most glycosylated sites are on the HVR</a:t>
            </a:r>
          </a:p>
          <a:p>
            <a:pPr lvl="1" indent="-285750">
              <a:buFont typeface="Arial" panose="020B0604020202020204" pitchFamily="34" charset="0"/>
              <a:buChar char="•"/>
            </a:pPr>
            <a:r>
              <a:rPr lang="en-US" sz="2000" dirty="0"/>
              <a:t>Flanks the Principal Neutralizing Epitope</a:t>
            </a:r>
          </a:p>
          <a:p>
            <a:pPr lvl="1" indent="-285750">
              <a:buFont typeface="Arial" panose="020B0604020202020204" pitchFamily="34" charset="0"/>
              <a:buChar char="•"/>
            </a:pPr>
            <a:r>
              <a:rPr lang="en-US" sz="2000" dirty="0"/>
              <a:t>Suggests that glycosylation may modulate the immune response elicited against the PNE portion of the GP5</a:t>
            </a:r>
          </a:p>
          <a:p>
            <a:pPr lvl="1" indent="-285750">
              <a:buFont typeface="Arial" panose="020B0604020202020204" pitchFamily="34" charset="0"/>
              <a:buChar char="•"/>
            </a:pPr>
            <a:endParaRPr lang="en-US" sz="2400" dirty="0"/>
          </a:p>
          <a:p>
            <a:pPr lvl="1" indent="-285750">
              <a:buFont typeface="Arial" panose="020B0604020202020204" pitchFamily="34" charset="0"/>
              <a:buChar char="•"/>
            </a:pPr>
            <a:r>
              <a:rPr lang="en-US" sz="2000" dirty="0"/>
              <a:t>Distinct glycosylation pattern of L1C 1-4-4 variant vs L1C</a:t>
            </a:r>
          </a:p>
          <a:p>
            <a:pPr lvl="1" indent="-285750">
              <a:buFont typeface="Arial" panose="020B0604020202020204" pitchFamily="34" charset="0"/>
              <a:buChar char="•"/>
            </a:pPr>
            <a:r>
              <a:rPr lang="en-US" sz="2000" dirty="0"/>
              <a:t>L1A 1-7-4: consistently glycosylated at site 57 - rare</a:t>
            </a:r>
          </a:p>
          <a:p>
            <a:pPr lvl="1" indent="-285750">
              <a:buFont typeface="Arial" panose="020B0604020202020204" pitchFamily="34" charset="0"/>
              <a:buChar char="•"/>
            </a:pPr>
            <a:r>
              <a:rPr lang="en-US" sz="2000" dirty="0"/>
              <a:t>Glycosylation patterns are not exclusive to certain L/SL</a:t>
            </a:r>
          </a:p>
          <a:p>
            <a:pPr lvl="1" indent="-285750">
              <a:buFont typeface="Arial" panose="020B0604020202020204" pitchFamily="34" charset="0"/>
              <a:buChar char="•"/>
            </a:pPr>
            <a:endParaRPr lang="en-US" sz="2000" dirty="0"/>
          </a:p>
          <a:p>
            <a:pPr algn="ctr"/>
            <a:r>
              <a:rPr lang="en-US" sz="2000" b="1" dirty="0"/>
              <a:t>Glycosylation: not  the only determinant of emergence</a:t>
            </a:r>
          </a:p>
          <a:p>
            <a:pPr algn="ctr"/>
            <a:r>
              <a:rPr lang="en-US" sz="2000" b="1" dirty="0"/>
              <a:t>Can we estimate </a:t>
            </a:r>
            <a:r>
              <a:rPr lang="en-US" sz="2000" b="1" i="1" u="sng" dirty="0"/>
              <a:t>which</a:t>
            </a:r>
            <a:r>
              <a:rPr lang="en-US" sz="2000" b="1" dirty="0"/>
              <a:t> variants of PRRSV will emerge?</a:t>
            </a:r>
          </a:p>
          <a:p>
            <a:pPr algn="ctr"/>
            <a:endParaRPr lang="en-US" sz="2000" b="1" dirty="0"/>
          </a:p>
        </p:txBody>
      </p:sp>
      <p:sp>
        <p:nvSpPr>
          <p:cNvPr id="15" name="Rectangle 14"/>
          <p:cNvSpPr/>
          <p:nvPr/>
        </p:nvSpPr>
        <p:spPr bwMode="auto">
          <a:xfrm>
            <a:off x="7315200" y="387350"/>
            <a:ext cx="438150" cy="460375"/>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Rectangle 19"/>
          <p:cNvSpPr/>
          <p:nvPr/>
        </p:nvSpPr>
        <p:spPr bwMode="auto">
          <a:xfrm>
            <a:off x="9220200" y="4587422"/>
            <a:ext cx="2754957" cy="1600200"/>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Rectangle 20"/>
          <p:cNvSpPr/>
          <p:nvPr/>
        </p:nvSpPr>
        <p:spPr bwMode="auto">
          <a:xfrm>
            <a:off x="9220200" y="444500"/>
            <a:ext cx="2754957" cy="3035300"/>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Rectangle 21"/>
          <p:cNvSpPr/>
          <p:nvPr/>
        </p:nvSpPr>
        <p:spPr bwMode="auto">
          <a:xfrm>
            <a:off x="7200768" y="444500"/>
            <a:ext cx="2003427" cy="5759450"/>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Rectangle 26"/>
          <p:cNvSpPr/>
          <p:nvPr/>
        </p:nvSpPr>
        <p:spPr bwMode="auto">
          <a:xfrm>
            <a:off x="9220200" y="5346440"/>
            <a:ext cx="2754957" cy="841181"/>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8" name="Rectangle 27"/>
          <p:cNvSpPr/>
          <p:nvPr/>
        </p:nvSpPr>
        <p:spPr bwMode="auto">
          <a:xfrm>
            <a:off x="9220200" y="444500"/>
            <a:ext cx="2754957" cy="4248798"/>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Rectangle 28"/>
          <p:cNvSpPr/>
          <p:nvPr/>
        </p:nvSpPr>
        <p:spPr bwMode="auto">
          <a:xfrm>
            <a:off x="7200768" y="444500"/>
            <a:ext cx="2003427" cy="5759450"/>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6" name="Rectangle 35"/>
          <p:cNvSpPr/>
          <p:nvPr/>
        </p:nvSpPr>
        <p:spPr bwMode="auto">
          <a:xfrm>
            <a:off x="7200213" y="523132"/>
            <a:ext cx="2839526" cy="5759450"/>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7" name="Rectangle 36"/>
          <p:cNvSpPr/>
          <p:nvPr/>
        </p:nvSpPr>
        <p:spPr bwMode="auto">
          <a:xfrm>
            <a:off x="10994727" y="377824"/>
            <a:ext cx="401217" cy="5826125"/>
          </a:xfrm>
          <a:prstGeom prst="rect">
            <a:avLst/>
          </a:prstGeom>
          <a:solidFill>
            <a:schemeClr val="bg1">
              <a:alpha val="9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8" name="Rectangle 37"/>
          <p:cNvSpPr/>
          <p:nvPr/>
        </p:nvSpPr>
        <p:spPr bwMode="auto">
          <a:xfrm>
            <a:off x="11795760" y="444500"/>
            <a:ext cx="244094" cy="5890867"/>
          </a:xfrm>
          <a:prstGeom prst="rect">
            <a:avLst/>
          </a:prstGeom>
          <a:solidFill>
            <a:schemeClr val="bg1">
              <a:alpha val="72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PB">
            <a:extLst>
              <a:ext uri="{FF2B5EF4-FFF2-40B4-BE49-F238E27FC236}">
                <a16:creationId xmlns:a16="http://schemas.microsoft.com/office/drawing/2014/main" id="{06DD57EE-264E-438A-906C-F2BDF984AC63}"/>
              </a:ext>
            </a:extLst>
          </p:cNvPr>
          <p:cNvSpPr/>
          <p:nvPr/>
        </p:nvSpPr>
        <p:spPr bwMode="auto">
          <a:xfrm>
            <a:off x="0" y="6819900"/>
            <a:ext cx="5418667"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709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6"/>
                                        </p:tgtEl>
                                      </p:cBhvr>
                                    </p:animEffect>
                                    <p:set>
                                      <p:cBhvr>
                                        <p:cTn id="27" dur="1" fill="hold">
                                          <p:stCondLst>
                                            <p:cond delay="499"/>
                                          </p:stCondLst>
                                        </p:cTn>
                                        <p:tgtEl>
                                          <p:spTgt spid="3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animEffect transition="in" filter="fade">
                                      <p:cBhvr>
                                        <p:cTn id="50" dur="500"/>
                                        <p:tgtEl>
                                          <p:spTgt spid="7">
                                            <p:txEl>
                                              <p:pRg st="8" end="8"/>
                                            </p:txEl>
                                          </p:spTgt>
                                        </p:tgtEl>
                                      </p:cBhvr>
                                    </p:animEffect>
                                  </p:childTnLst>
                                </p:cTn>
                              </p:par>
                              <p:par>
                                <p:cTn id="51" presetID="10" presetClass="exit" presetSubtype="0" fill="hold" grpId="1" nodeType="withEffect">
                                  <p:stCondLst>
                                    <p:cond delay="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2" nodeType="clickEffect">
                                  <p:stCondLst>
                                    <p:cond delay="0"/>
                                  </p:stCondLst>
                                  <p:childTnLst>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500"/>
                                        <p:tgtEl>
                                          <p:spTgt spid="21"/>
                                        </p:tgtEl>
                                      </p:cBhvr>
                                    </p:animEffect>
                                    <p:set>
                                      <p:cBhvr>
                                        <p:cTn id="76" dur="1" fill="hold">
                                          <p:stCondLst>
                                            <p:cond delay="499"/>
                                          </p:stCondLst>
                                        </p:cTn>
                                        <p:tgtEl>
                                          <p:spTgt spid="21"/>
                                        </p:tgtEl>
                                        <p:attrNameLst>
                                          <p:attrName>style.visibility</p:attrName>
                                        </p:attrNameLst>
                                      </p:cBhvr>
                                      <p:to>
                                        <p:strVal val="hidden"/>
                                      </p:to>
                                    </p:set>
                                  </p:childTnLst>
                                </p:cTn>
                              </p:par>
                              <p:par>
                                <p:cTn id="77" presetID="10" presetClass="exit" presetSubtype="0" fill="hold" grpId="2" nodeType="withEffect">
                                  <p:stCondLst>
                                    <p:cond delay="0"/>
                                  </p:stCondLst>
                                  <p:childTnLst>
                                    <p:animEffect transition="out" filter="fad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9"/>
                                        </p:tgtEl>
                                      </p:cBhvr>
                                    </p:animEffect>
                                    <p:set>
                                      <p:cBhvr>
                                        <p:cTn id="82" dur="1" fill="hold">
                                          <p:stCondLst>
                                            <p:cond delay="499"/>
                                          </p:stCondLst>
                                        </p:cTn>
                                        <p:tgtEl>
                                          <p:spTgt spid="29"/>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8"/>
                                        </p:tgtEl>
                                      </p:cBhvr>
                                    </p:animEffect>
                                    <p:set>
                                      <p:cBhvr>
                                        <p:cTn id="85" dur="1" fill="hold">
                                          <p:stCondLst>
                                            <p:cond delay="499"/>
                                          </p:stCondLst>
                                        </p:cTn>
                                        <p:tgtEl>
                                          <p:spTgt spid="2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7">
                                            <p:txEl>
                                              <p:pRg st="9" end="9"/>
                                            </p:txEl>
                                          </p:spTgt>
                                        </p:tgtEl>
                                        <p:attrNameLst>
                                          <p:attrName>style.visibility</p:attrName>
                                        </p:attrNameLst>
                                      </p:cBhvr>
                                      <p:to>
                                        <p:strVal val="visible"/>
                                      </p:to>
                                    </p:set>
                                    <p:animEffect transition="in" filter="fade">
                                      <p:cBhvr>
                                        <p:cTn id="91" dur="500"/>
                                        <p:tgtEl>
                                          <p:spTgt spid="7">
                                            <p:txEl>
                                              <p:pRg st="9" end="9"/>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7">
                                            <p:txEl>
                                              <p:pRg st="11" end="11"/>
                                            </p:txEl>
                                          </p:spTgt>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1" grpId="2" animBg="1"/>
      <p:bldP spid="22" grpId="0" animBg="1"/>
      <p:bldP spid="22" grpId="1" animBg="1"/>
      <p:bldP spid="22" grpId="2" animBg="1"/>
      <p:bldP spid="27" grpId="0" animBg="1"/>
      <p:bldP spid="27" grpId="1" animBg="1"/>
      <p:bldP spid="28" grpId="0" animBg="1"/>
      <p:bldP spid="28" grpId="1" animBg="1"/>
      <p:bldP spid="29" grpId="0" animBg="1"/>
      <p:bldP spid="29" grpId="1" animBg="1"/>
      <p:bldP spid="36" grpId="0" animBg="1"/>
      <p:bldP spid="36" grpId="1" animBg="1"/>
      <p:bldP spid="37" grpId="0" animBg="1"/>
      <p:bldP spid="37" grpId="1" animBg="1"/>
      <p:bldP spid="38" grpId="0" animBg="1"/>
      <p:bldP spid="3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81" y="344268"/>
            <a:ext cx="10363200" cy="1143000"/>
          </a:xfrm>
        </p:spPr>
        <p:txBody>
          <a:bodyPr/>
          <a:lstStyle/>
          <a:p>
            <a:r>
              <a:rPr lang="en-US" dirty="0"/>
              <a:t>Early indicators of emergence potential</a:t>
            </a:r>
          </a:p>
        </p:txBody>
      </p:sp>
      <p:sp>
        <p:nvSpPr>
          <p:cNvPr id="3" name="Content Placeholder 2"/>
          <p:cNvSpPr>
            <a:spLocks noGrp="1"/>
          </p:cNvSpPr>
          <p:nvPr>
            <p:ph idx="1"/>
          </p:nvPr>
        </p:nvSpPr>
        <p:spPr>
          <a:xfrm>
            <a:off x="160637" y="2133217"/>
            <a:ext cx="5781011" cy="3779717"/>
          </a:xfrm>
        </p:spPr>
        <p:txBody>
          <a:bodyPr/>
          <a:lstStyle/>
          <a:p>
            <a:r>
              <a:rPr lang="en-US" dirty="0"/>
              <a:t>Wealth of genetic data routinely collected </a:t>
            </a:r>
          </a:p>
          <a:p>
            <a:r>
              <a:rPr lang="en-US" dirty="0"/>
              <a:t>Can we leverage…</a:t>
            </a:r>
          </a:p>
          <a:p>
            <a:pPr lvl="1"/>
            <a:r>
              <a:rPr lang="en-US" sz="2200" dirty="0"/>
              <a:t>available genetic data </a:t>
            </a:r>
          </a:p>
          <a:p>
            <a:pPr lvl="1"/>
            <a:r>
              <a:rPr lang="en-US" sz="2200" dirty="0"/>
              <a:t>state-of-the-art genetic data analysis tools</a:t>
            </a:r>
          </a:p>
          <a:p>
            <a:pPr marL="0" indent="0">
              <a:buNone/>
            </a:pPr>
            <a:r>
              <a:rPr lang="en-US" dirty="0"/>
              <a:t>     …to estimate a clade emergence potential?</a:t>
            </a:r>
          </a:p>
          <a:p>
            <a:pPr lvl="1"/>
            <a:endParaRPr lang="en-US" dirty="0"/>
          </a:p>
        </p:txBody>
      </p:sp>
      <p:sp>
        <p:nvSpPr>
          <p:cNvPr id="4" name="Text Placeholder 3"/>
          <p:cNvSpPr>
            <a:spLocks noGrp="1"/>
          </p:cNvSpPr>
          <p:nvPr>
            <p:ph type="body" sz="quarter" idx="10"/>
          </p:nvPr>
        </p:nvSpPr>
        <p:spPr/>
        <p:txBody>
          <a:bodyPr/>
          <a:lstStyle/>
          <a:p>
            <a:r>
              <a:rPr lang="en-US" dirty="0"/>
              <a:t>Part 4: Indicators of emergence potential</a:t>
            </a:r>
          </a:p>
        </p:txBody>
      </p:sp>
      <p:pic>
        <p:nvPicPr>
          <p:cNvPr id="26" name="Picture 25"/>
          <p:cNvPicPr>
            <a:picLocks noChangeAspect="1"/>
          </p:cNvPicPr>
          <p:nvPr/>
        </p:nvPicPr>
        <p:blipFill rotWithShape="1">
          <a:blip r:embed="rId3"/>
          <a:srcRect l="44546" t="17679" r="31426"/>
          <a:stretch/>
        </p:blipFill>
        <p:spPr>
          <a:xfrm>
            <a:off x="8393788" y="1999796"/>
            <a:ext cx="1555256" cy="3097143"/>
          </a:xfrm>
          <a:prstGeom prst="rect">
            <a:avLst/>
          </a:prstGeom>
        </p:spPr>
      </p:pic>
      <p:pic>
        <p:nvPicPr>
          <p:cNvPr id="27" name="Picture 26"/>
          <p:cNvPicPr>
            <a:picLocks noChangeAspect="1"/>
          </p:cNvPicPr>
          <p:nvPr/>
        </p:nvPicPr>
        <p:blipFill rotWithShape="1">
          <a:blip r:embed="rId4"/>
          <a:srcRect l="44546" t="17561" r="31426"/>
          <a:stretch/>
        </p:blipFill>
        <p:spPr>
          <a:xfrm>
            <a:off x="10243938" y="1999796"/>
            <a:ext cx="1553022" cy="3097143"/>
          </a:xfrm>
          <a:prstGeom prst="rect">
            <a:avLst/>
          </a:prstGeom>
        </p:spPr>
      </p:pic>
      <p:pic>
        <p:nvPicPr>
          <p:cNvPr id="30" name="Picture 29"/>
          <p:cNvPicPr>
            <a:picLocks noChangeAspect="1"/>
          </p:cNvPicPr>
          <p:nvPr/>
        </p:nvPicPr>
        <p:blipFill rotWithShape="1">
          <a:blip r:embed="rId5"/>
          <a:srcRect l="44553" t="17640" r="31350"/>
          <a:stretch/>
        </p:blipFill>
        <p:spPr>
          <a:xfrm>
            <a:off x="6209103" y="1941035"/>
            <a:ext cx="1658257" cy="3294403"/>
          </a:xfrm>
          <a:prstGeom prst="rect">
            <a:avLst/>
          </a:prstGeom>
        </p:spPr>
      </p:pic>
      <p:sp>
        <p:nvSpPr>
          <p:cNvPr id="31" name="TextBox 30"/>
          <p:cNvSpPr txBox="1"/>
          <p:nvPr/>
        </p:nvSpPr>
        <p:spPr>
          <a:xfrm>
            <a:off x="6075376" y="5096939"/>
            <a:ext cx="1925712" cy="461665"/>
          </a:xfrm>
          <a:prstGeom prst="rect">
            <a:avLst/>
          </a:prstGeom>
          <a:noFill/>
        </p:spPr>
        <p:txBody>
          <a:bodyPr wrap="square" rtlCol="0">
            <a:spAutoFit/>
          </a:bodyPr>
          <a:lstStyle/>
          <a:p>
            <a:pPr algn="ctr"/>
            <a:r>
              <a:rPr lang="en-US" sz="1200" dirty="0"/>
              <a:t>Tree spanning 20 years of sequences</a:t>
            </a:r>
          </a:p>
        </p:txBody>
      </p:sp>
      <p:sp>
        <p:nvSpPr>
          <p:cNvPr id="32" name="TextBox 31"/>
          <p:cNvSpPr txBox="1"/>
          <p:nvPr/>
        </p:nvSpPr>
        <p:spPr>
          <a:xfrm>
            <a:off x="8213281" y="5104402"/>
            <a:ext cx="1920210" cy="276999"/>
          </a:xfrm>
          <a:prstGeom prst="rect">
            <a:avLst/>
          </a:prstGeom>
          <a:noFill/>
        </p:spPr>
        <p:txBody>
          <a:bodyPr wrap="square" rtlCol="0">
            <a:spAutoFit/>
          </a:bodyPr>
          <a:lstStyle/>
          <a:p>
            <a:pPr algn="ctr"/>
            <a:r>
              <a:rPr lang="en-US" sz="1200" dirty="0"/>
              <a:t>If we look at 2014 only…</a:t>
            </a:r>
          </a:p>
        </p:txBody>
      </p:sp>
      <p:sp>
        <p:nvSpPr>
          <p:cNvPr id="33" name="TextBox 32"/>
          <p:cNvSpPr txBox="1"/>
          <p:nvPr/>
        </p:nvSpPr>
        <p:spPr>
          <a:xfrm>
            <a:off x="10041636" y="5101675"/>
            <a:ext cx="1920210" cy="646331"/>
          </a:xfrm>
          <a:prstGeom prst="rect">
            <a:avLst/>
          </a:prstGeom>
          <a:noFill/>
        </p:spPr>
        <p:txBody>
          <a:bodyPr wrap="square" rtlCol="0">
            <a:spAutoFit/>
          </a:bodyPr>
          <a:lstStyle/>
          <a:p>
            <a:pPr algn="ctr"/>
            <a:r>
              <a:rPr lang="en-US" sz="1200" dirty="0"/>
              <a:t>…can we estimate which clades will be successful in 2015 and 2016?</a:t>
            </a:r>
          </a:p>
        </p:txBody>
      </p:sp>
      <p:sp>
        <p:nvSpPr>
          <p:cNvPr id="36" name="Rectangle 35"/>
          <p:cNvSpPr/>
          <p:nvPr/>
        </p:nvSpPr>
        <p:spPr bwMode="auto">
          <a:xfrm>
            <a:off x="7084005" y="1999797"/>
            <a:ext cx="74294" cy="3104605"/>
          </a:xfrm>
          <a:prstGeom prst="rect">
            <a:avLst/>
          </a:prstGeom>
          <a:solidFill>
            <a:srgbClr val="881B31">
              <a:alpha val="40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7" name="Rectangle 36"/>
          <p:cNvSpPr/>
          <p:nvPr/>
        </p:nvSpPr>
        <p:spPr bwMode="auto">
          <a:xfrm>
            <a:off x="7158299" y="1999797"/>
            <a:ext cx="160338" cy="3104605"/>
          </a:xfrm>
          <a:prstGeom prst="rect">
            <a:avLst/>
          </a:prstGeom>
          <a:solidFill>
            <a:srgbClr val="FFC000">
              <a:alpha val="40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8" name="Circular Arrow 37"/>
          <p:cNvSpPr/>
          <p:nvPr/>
        </p:nvSpPr>
        <p:spPr bwMode="auto">
          <a:xfrm>
            <a:off x="6975366" y="1432266"/>
            <a:ext cx="2314946" cy="1083835"/>
          </a:xfrm>
          <a:prstGeom prst="circularArrow">
            <a:avLst>
              <a:gd name="adj1" fmla="val 5863"/>
              <a:gd name="adj2" fmla="val 1043029"/>
              <a:gd name="adj3" fmla="val 20412298"/>
              <a:gd name="adj4" fmla="val 10820176"/>
              <a:gd name="adj5" fmla="val 13909"/>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9" name="Circular Arrow 38"/>
          <p:cNvSpPr/>
          <p:nvPr/>
        </p:nvSpPr>
        <p:spPr bwMode="auto">
          <a:xfrm>
            <a:off x="6997326" y="1092542"/>
            <a:ext cx="4118611" cy="1762124"/>
          </a:xfrm>
          <a:prstGeom prst="circularArrow">
            <a:avLst>
              <a:gd name="adj1" fmla="val 4217"/>
              <a:gd name="adj2" fmla="val 1002490"/>
              <a:gd name="adj3" fmla="val 20409805"/>
              <a:gd name="adj4" fmla="val 10820176"/>
              <a:gd name="adj5" fmla="val 14636"/>
            </a:avLst>
          </a:prstGeom>
          <a:solidFill>
            <a:srgbClr val="FFC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6" name="Picture 15"/>
          <p:cNvPicPr>
            <a:picLocks noChangeAspect="1"/>
          </p:cNvPicPr>
          <p:nvPr/>
        </p:nvPicPr>
        <p:blipFill>
          <a:blip r:embed="rId6"/>
          <a:stretch>
            <a:fillRect/>
          </a:stretch>
        </p:blipFill>
        <p:spPr>
          <a:xfrm>
            <a:off x="11188700" y="377825"/>
            <a:ext cx="1003300" cy="1169622"/>
          </a:xfrm>
          <a:prstGeom prst="rect">
            <a:avLst/>
          </a:prstGeom>
          <a:ln>
            <a:noFill/>
          </a:ln>
          <a:effectLst>
            <a:softEdge rad="112500"/>
          </a:effectLst>
        </p:spPr>
      </p:pic>
      <p:sp>
        <p:nvSpPr>
          <p:cNvPr id="17" name="Rectangle 16"/>
          <p:cNvSpPr/>
          <p:nvPr/>
        </p:nvSpPr>
        <p:spPr>
          <a:xfrm>
            <a:off x="11076603" y="1470559"/>
            <a:ext cx="1229824" cy="230832"/>
          </a:xfrm>
          <a:prstGeom prst="rect">
            <a:avLst/>
          </a:prstGeom>
        </p:spPr>
        <p:txBody>
          <a:bodyPr wrap="none">
            <a:spAutoFit/>
          </a:bodyPr>
          <a:lstStyle/>
          <a:p>
            <a:pPr algn="ctr"/>
            <a:r>
              <a:rPr lang="en-US" sz="900" dirty="0" err="1"/>
              <a:t>Pamornchainavakul</a:t>
            </a:r>
            <a:r>
              <a:rPr lang="en-US" sz="900" dirty="0"/>
              <a:t> </a:t>
            </a:r>
          </a:p>
        </p:txBody>
      </p:sp>
      <p:sp>
        <p:nvSpPr>
          <p:cNvPr id="5" name="TextBox 4"/>
          <p:cNvSpPr txBox="1"/>
          <p:nvPr/>
        </p:nvSpPr>
        <p:spPr>
          <a:xfrm>
            <a:off x="6833028" y="5762903"/>
            <a:ext cx="4676775" cy="646331"/>
          </a:xfrm>
          <a:prstGeom prst="rect">
            <a:avLst/>
          </a:prstGeom>
          <a:noFill/>
        </p:spPr>
        <p:txBody>
          <a:bodyPr wrap="square" rtlCol="0">
            <a:spAutoFit/>
          </a:bodyPr>
          <a:lstStyle/>
          <a:p>
            <a:pPr algn="ctr"/>
            <a:r>
              <a:rPr lang="en-US" dirty="0"/>
              <a:t>Different sized windows of information and estimation of clade expansion can be used</a:t>
            </a:r>
          </a:p>
        </p:txBody>
      </p:sp>
      <p:sp>
        <p:nvSpPr>
          <p:cNvPr id="14" name="PB">
            <a:extLst>
              <a:ext uri="{FF2B5EF4-FFF2-40B4-BE49-F238E27FC236}">
                <a16:creationId xmlns:a16="http://schemas.microsoft.com/office/drawing/2014/main" id="{0EF132CC-E03A-401F-B410-3CF15D905281}"/>
              </a:ext>
            </a:extLst>
          </p:cNvPr>
          <p:cNvSpPr/>
          <p:nvPr/>
        </p:nvSpPr>
        <p:spPr bwMode="auto">
          <a:xfrm>
            <a:off x="0" y="6819900"/>
            <a:ext cx="8128000"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8213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P spid="38" grpId="0" animBg="1"/>
      <p:bldP spid="39"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38" y="1359243"/>
            <a:ext cx="6779277" cy="4863757"/>
          </a:xfrm>
        </p:spPr>
        <p:txBody>
          <a:bodyPr/>
          <a:lstStyle/>
          <a:p>
            <a:r>
              <a:rPr lang="en-US" dirty="0"/>
              <a:t>The </a:t>
            </a:r>
            <a:r>
              <a:rPr lang="en-US" b="1" dirty="0"/>
              <a:t>odds of emergence </a:t>
            </a:r>
            <a:r>
              <a:rPr lang="en-US" dirty="0"/>
              <a:t>of a clade increase when: </a:t>
            </a:r>
          </a:p>
          <a:p>
            <a:pPr lvl="1"/>
            <a:r>
              <a:rPr lang="en-US" sz="2000" b="1" i="1" dirty="0"/>
              <a:t>More divergent </a:t>
            </a:r>
            <a:r>
              <a:rPr lang="en-US" sz="2000" dirty="0"/>
              <a:t>from its ancestors</a:t>
            </a:r>
          </a:p>
          <a:p>
            <a:pPr lvl="1"/>
            <a:r>
              <a:rPr lang="en-US" sz="2000" b="1" i="1" dirty="0"/>
              <a:t>More distinct amino acid </a:t>
            </a:r>
            <a:r>
              <a:rPr lang="en-US" sz="2000" dirty="0"/>
              <a:t>sequence as compared to the current most prevalent sequences</a:t>
            </a:r>
          </a:p>
          <a:p>
            <a:pPr lvl="1"/>
            <a:r>
              <a:rPr lang="en-US" sz="2000" b="1" i="1" dirty="0"/>
              <a:t>Glycosylation pattern are different </a:t>
            </a:r>
            <a:r>
              <a:rPr lang="en-US" sz="2000" dirty="0"/>
              <a:t>compared to those found in currently most prevalent sequences</a:t>
            </a:r>
          </a:p>
          <a:p>
            <a:r>
              <a:rPr lang="en-US" dirty="0"/>
              <a:t>“Distinctiveness” of a clade likely plays a role on its fitness against current immunological background</a:t>
            </a:r>
            <a:endParaRPr lang="en-US" strike="sngStrike" dirty="0"/>
          </a:p>
          <a:p>
            <a:pPr marL="0" indent="0" algn="ctr">
              <a:buNone/>
            </a:pPr>
            <a:endParaRPr lang="en-US" sz="1200" b="1" dirty="0"/>
          </a:p>
          <a:p>
            <a:pPr marL="0" indent="0" algn="ctr">
              <a:buNone/>
            </a:pPr>
            <a:r>
              <a:rPr lang="en-US" b="1" dirty="0"/>
              <a:t>Can we estimate how antigenically distinct PRRSV strains are?</a:t>
            </a:r>
          </a:p>
        </p:txBody>
      </p:sp>
      <p:sp>
        <p:nvSpPr>
          <p:cNvPr id="4" name="Text Placeholder 3"/>
          <p:cNvSpPr>
            <a:spLocks noGrp="1"/>
          </p:cNvSpPr>
          <p:nvPr>
            <p:ph type="body" sz="quarter" idx="10"/>
          </p:nvPr>
        </p:nvSpPr>
        <p:spPr/>
        <p:txBody>
          <a:bodyPr/>
          <a:lstStyle/>
          <a:p>
            <a:r>
              <a:rPr lang="en-US" dirty="0"/>
              <a:t>Part 4: Indicators of emergence potential</a:t>
            </a:r>
          </a:p>
        </p:txBody>
      </p:sp>
      <p:sp>
        <p:nvSpPr>
          <p:cNvPr id="6" name="Title 1"/>
          <p:cNvSpPr>
            <a:spLocks noGrp="1"/>
          </p:cNvSpPr>
          <p:nvPr>
            <p:ph type="title"/>
          </p:nvPr>
        </p:nvSpPr>
        <p:spPr>
          <a:xfrm>
            <a:off x="148281" y="306943"/>
            <a:ext cx="10363200" cy="1143000"/>
          </a:xfrm>
        </p:spPr>
        <p:txBody>
          <a:bodyPr/>
          <a:lstStyle/>
          <a:p>
            <a:r>
              <a:rPr lang="en-US" dirty="0"/>
              <a:t>More distinct clades tend to expand more</a:t>
            </a:r>
          </a:p>
        </p:txBody>
      </p:sp>
      <p:pic>
        <p:nvPicPr>
          <p:cNvPr id="7" name="Picture 6"/>
          <p:cNvPicPr>
            <a:picLocks noChangeAspect="1"/>
          </p:cNvPicPr>
          <p:nvPr/>
        </p:nvPicPr>
        <p:blipFill>
          <a:blip r:embed="rId3"/>
          <a:stretch>
            <a:fillRect/>
          </a:stretch>
        </p:blipFill>
        <p:spPr>
          <a:xfrm>
            <a:off x="11188700" y="377825"/>
            <a:ext cx="1003300" cy="1169622"/>
          </a:xfrm>
          <a:prstGeom prst="rect">
            <a:avLst/>
          </a:prstGeom>
          <a:ln>
            <a:noFill/>
          </a:ln>
          <a:effectLst>
            <a:softEdge rad="112500"/>
          </a:effectLst>
        </p:spPr>
      </p:pic>
      <p:sp>
        <p:nvSpPr>
          <p:cNvPr id="5" name="Rectangle 4"/>
          <p:cNvSpPr/>
          <p:nvPr/>
        </p:nvSpPr>
        <p:spPr>
          <a:xfrm>
            <a:off x="11076603" y="1470559"/>
            <a:ext cx="1229824" cy="230832"/>
          </a:xfrm>
          <a:prstGeom prst="rect">
            <a:avLst/>
          </a:prstGeom>
        </p:spPr>
        <p:txBody>
          <a:bodyPr wrap="none">
            <a:spAutoFit/>
          </a:bodyPr>
          <a:lstStyle/>
          <a:p>
            <a:pPr algn="ctr"/>
            <a:r>
              <a:rPr lang="en-US" sz="900" dirty="0" err="1"/>
              <a:t>Pamornchainavakul</a:t>
            </a:r>
            <a:r>
              <a:rPr lang="en-US" sz="900" dirty="0"/>
              <a:t> </a:t>
            </a:r>
          </a:p>
        </p:txBody>
      </p:sp>
      <p:pic>
        <p:nvPicPr>
          <p:cNvPr id="1026" name="Picture 2">
            <a:extLst>
              <a:ext uri="{FF2B5EF4-FFF2-40B4-BE49-F238E27FC236}">
                <a16:creationId xmlns:a16="http://schemas.microsoft.com/office/drawing/2014/main" id="{FA3BE328-855C-4DB8-9715-E6ED63B4C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915" y="1359242"/>
            <a:ext cx="4957047" cy="468595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DE188E63-E654-4AEE-9C4E-69A2DE8A2915}"/>
              </a:ext>
            </a:extLst>
          </p:cNvPr>
          <p:cNvSpPr/>
          <p:nvPr/>
        </p:nvSpPr>
        <p:spPr bwMode="auto">
          <a:xfrm rot="1053842">
            <a:off x="8273468" y="3281339"/>
            <a:ext cx="273575" cy="2070100"/>
          </a:xfrm>
          <a:prstGeom prst="ellipse">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8" name="PB">
            <a:extLst>
              <a:ext uri="{FF2B5EF4-FFF2-40B4-BE49-F238E27FC236}">
                <a16:creationId xmlns:a16="http://schemas.microsoft.com/office/drawing/2014/main" id="{32002837-66D3-488B-9ABE-A4EF2706118B}"/>
              </a:ext>
            </a:extLst>
          </p:cNvPr>
          <p:cNvSpPr/>
          <p:nvPr/>
        </p:nvSpPr>
        <p:spPr bwMode="auto">
          <a:xfrm>
            <a:off x="0" y="6819900"/>
            <a:ext cx="8805333"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0827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EC54767-FE7E-4E5F-A5BC-8A7903E4BEF0}"/>
              </a:ext>
            </a:extLst>
          </p:cNvPr>
          <p:cNvGrpSpPr/>
          <p:nvPr/>
        </p:nvGrpSpPr>
        <p:grpSpPr>
          <a:xfrm>
            <a:off x="6958083" y="1701391"/>
            <a:ext cx="5148191" cy="4337458"/>
            <a:chOff x="5943987" y="2579738"/>
            <a:chExt cx="5557652" cy="4320327"/>
          </a:xfrm>
        </p:grpSpPr>
        <p:pic>
          <p:nvPicPr>
            <p:cNvPr id="7" name="Picture 6" descr="A picture containing text&#10;&#10;Description automatically generated">
              <a:extLst>
                <a:ext uri="{FF2B5EF4-FFF2-40B4-BE49-F238E27FC236}">
                  <a16:creationId xmlns:a16="http://schemas.microsoft.com/office/drawing/2014/main" id="{4B9900FC-BC6B-48BF-A6FF-975EA3C45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987" y="2579738"/>
              <a:ext cx="5557652" cy="4039589"/>
            </a:xfrm>
            <a:prstGeom prst="rect">
              <a:avLst/>
            </a:prstGeom>
          </p:spPr>
        </p:pic>
        <p:sp>
          <p:nvSpPr>
            <p:cNvPr id="8" name="TextBox 7">
              <a:extLst>
                <a:ext uri="{FF2B5EF4-FFF2-40B4-BE49-F238E27FC236}">
                  <a16:creationId xmlns:a16="http://schemas.microsoft.com/office/drawing/2014/main" id="{DF2F181A-334B-481F-BA61-F545EC7721BC}"/>
                </a:ext>
              </a:extLst>
            </p:cNvPr>
            <p:cNvSpPr txBox="1"/>
            <p:nvPr/>
          </p:nvSpPr>
          <p:spPr>
            <a:xfrm>
              <a:off x="6565739" y="6423681"/>
              <a:ext cx="4711083" cy="476384"/>
            </a:xfrm>
            <a:prstGeom prst="rect">
              <a:avLst/>
            </a:prstGeom>
            <a:noFill/>
          </p:spPr>
          <p:txBody>
            <a:bodyPr wrap="square">
              <a:spAutoFit/>
            </a:bodyPr>
            <a:lstStyle/>
            <a:p>
              <a:pPr algn="ctr"/>
              <a:r>
                <a:rPr lang="en-US" sz="1200" dirty="0">
                  <a:solidFill>
                    <a:schemeClr val="tx1">
                      <a:lumMod val="75000"/>
                      <a:lumOff val="25000"/>
                    </a:schemeClr>
                  </a:solidFill>
                  <a:hlinkClick r:id="rId4"/>
                </a:rPr>
                <a:t>https://www.virology.ws/2009/05/27/</a:t>
              </a:r>
              <a:endParaRPr lang="en-US" sz="1200" dirty="0">
                <a:solidFill>
                  <a:schemeClr val="tx1">
                    <a:lumMod val="75000"/>
                    <a:lumOff val="25000"/>
                  </a:schemeClr>
                </a:solidFill>
              </a:endParaRPr>
            </a:p>
            <a:p>
              <a:pPr algn="ctr"/>
              <a:r>
                <a:rPr lang="en-US" sz="1200" dirty="0">
                  <a:solidFill>
                    <a:schemeClr val="tx1">
                      <a:lumMod val="75000"/>
                      <a:lumOff val="25000"/>
                    </a:schemeClr>
                  </a:solidFill>
                </a:rPr>
                <a:t>Hemagglutinin assay of Influenza</a:t>
              </a:r>
            </a:p>
          </p:txBody>
        </p:sp>
      </p:grpSp>
      <p:sp>
        <p:nvSpPr>
          <p:cNvPr id="2" name="Title 1"/>
          <p:cNvSpPr>
            <a:spLocks noGrp="1"/>
          </p:cNvSpPr>
          <p:nvPr>
            <p:ph type="title"/>
          </p:nvPr>
        </p:nvSpPr>
        <p:spPr>
          <a:xfrm>
            <a:off x="0" y="309470"/>
            <a:ext cx="12191999" cy="1143000"/>
          </a:xfrm>
        </p:spPr>
        <p:txBody>
          <a:bodyPr/>
          <a:lstStyle/>
          <a:p>
            <a:r>
              <a:rPr lang="en-US" sz="3200" dirty="0"/>
              <a:t>Can antigenic differences between PRRSV be estimated?</a:t>
            </a:r>
          </a:p>
        </p:txBody>
      </p:sp>
      <p:sp>
        <p:nvSpPr>
          <p:cNvPr id="3" name="Content Placeholder 2"/>
          <p:cNvSpPr>
            <a:spLocks noGrp="1"/>
          </p:cNvSpPr>
          <p:nvPr>
            <p:ph idx="1"/>
          </p:nvPr>
        </p:nvSpPr>
        <p:spPr>
          <a:xfrm>
            <a:off x="0" y="1454493"/>
            <a:ext cx="7505700" cy="4355757"/>
          </a:xfrm>
        </p:spPr>
        <p:txBody>
          <a:bodyPr/>
          <a:lstStyle/>
          <a:p>
            <a:r>
              <a:rPr lang="en-US" dirty="0"/>
              <a:t>PRRSV serum exposed to other PRRSV strains</a:t>
            </a:r>
          </a:p>
          <a:p>
            <a:pPr lvl="1"/>
            <a:r>
              <a:rPr lang="en-US" dirty="0"/>
              <a:t>Titers estimated via dilution of the serum</a:t>
            </a:r>
          </a:p>
          <a:p>
            <a:pPr lvl="1"/>
            <a:r>
              <a:rPr lang="en-US" dirty="0"/>
              <a:t>Categorization of cross-reactivity</a:t>
            </a:r>
          </a:p>
          <a:p>
            <a:pPr lvl="1"/>
            <a:r>
              <a:rPr lang="en-US" dirty="0"/>
              <a:t>PRRSV1 only (so far)</a:t>
            </a:r>
          </a:p>
          <a:p>
            <a:endParaRPr lang="en-US" dirty="0"/>
          </a:p>
          <a:p>
            <a:r>
              <a:rPr lang="en-US" dirty="0"/>
              <a:t>Contrasting the estimated cross-neutralization against the viral genetic sequence</a:t>
            </a:r>
          </a:p>
          <a:p>
            <a:pPr lvl="1"/>
            <a:r>
              <a:rPr lang="en-US" dirty="0"/>
              <a:t>Using machine learning algorithms… </a:t>
            </a:r>
          </a:p>
          <a:p>
            <a:pPr lvl="1"/>
            <a:r>
              <a:rPr lang="en-US" dirty="0"/>
              <a:t>… can we </a:t>
            </a:r>
            <a:r>
              <a:rPr lang="en-US" b="1" dirty="0"/>
              <a:t>identify genetic predictor of cross-neutralization between PRRS strains?</a:t>
            </a:r>
          </a:p>
        </p:txBody>
      </p:sp>
      <p:sp>
        <p:nvSpPr>
          <p:cNvPr id="4" name="Text Placeholder 3"/>
          <p:cNvSpPr>
            <a:spLocks noGrp="1"/>
          </p:cNvSpPr>
          <p:nvPr>
            <p:ph type="body" sz="quarter" idx="10"/>
          </p:nvPr>
        </p:nvSpPr>
        <p:spPr/>
        <p:txBody>
          <a:bodyPr/>
          <a:lstStyle/>
          <a:p>
            <a:r>
              <a:rPr lang="en-US" dirty="0"/>
              <a:t>Part 5: Estimating antigenic differences</a:t>
            </a:r>
          </a:p>
        </p:txBody>
      </p:sp>
      <p:pic>
        <p:nvPicPr>
          <p:cNvPr id="10" name="Picture 2" descr="https://pps.whatsapp.net/v/t61.24694-24/297841607_1235594807200407_7635231035000052776_n.jpg?ccb=11-4&amp;oh=01_AVye0lTsEEX3-_E1BP8dWafSY6l4EVtpV-W7c3_YuvOXOw&amp;oe=633024D1"/>
          <p:cNvPicPr>
            <a:picLocks noChangeAspect="1" noChangeArrowheads="1"/>
          </p:cNvPicPr>
          <p:nvPr/>
        </p:nvPicPr>
        <p:blipFill rotWithShape="1">
          <a:blip r:embed="rId5">
            <a:extLst>
              <a:ext uri="{28A0092B-C50C-407E-A947-70E740481C1C}">
                <a14:useLocalDpi xmlns:a14="http://schemas.microsoft.com/office/drawing/2010/main" val="0"/>
              </a:ext>
            </a:extLst>
          </a:blip>
          <a:srcRect l="15988" r="3330"/>
          <a:stretch/>
        </p:blipFill>
        <p:spPr bwMode="auto">
          <a:xfrm>
            <a:off x="11231374" y="377826"/>
            <a:ext cx="943676" cy="1169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11410029" y="1470559"/>
            <a:ext cx="562975" cy="230832"/>
          </a:xfrm>
          <a:prstGeom prst="rect">
            <a:avLst/>
          </a:prstGeom>
        </p:spPr>
        <p:txBody>
          <a:bodyPr wrap="none">
            <a:spAutoFit/>
          </a:bodyPr>
          <a:lstStyle/>
          <a:p>
            <a:pPr algn="ctr"/>
            <a:r>
              <a:rPr lang="en-US" sz="900" dirty="0" err="1"/>
              <a:t>Makau</a:t>
            </a:r>
            <a:r>
              <a:rPr lang="en-US" sz="900" dirty="0"/>
              <a:t> </a:t>
            </a:r>
          </a:p>
        </p:txBody>
      </p:sp>
      <p:sp>
        <p:nvSpPr>
          <p:cNvPr id="18" name="PB">
            <a:extLst>
              <a:ext uri="{FF2B5EF4-FFF2-40B4-BE49-F238E27FC236}">
                <a16:creationId xmlns:a16="http://schemas.microsoft.com/office/drawing/2014/main" id="{42ED7B33-4BD1-4B9B-8D92-D6E0C2AA4BA2}"/>
              </a:ext>
            </a:extLst>
          </p:cNvPr>
          <p:cNvSpPr/>
          <p:nvPr/>
        </p:nvSpPr>
        <p:spPr bwMode="auto">
          <a:xfrm>
            <a:off x="0" y="6819900"/>
            <a:ext cx="9482667"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1561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Part 5: Estimating antigenic differences</a:t>
            </a:r>
          </a:p>
        </p:txBody>
      </p:sp>
      <p:sp>
        <p:nvSpPr>
          <p:cNvPr id="6" name="Content Placeholder 2"/>
          <p:cNvSpPr>
            <a:spLocks noGrp="1"/>
          </p:cNvSpPr>
          <p:nvPr>
            <p:ph idx="1"/>
          </p:nvPr>
        </p:nvSpPr>
        <p:spPr>
          <a:xfrm>
            <a:off x="148280" y="1402320"/>
            <a:ext cx="6740200" cy="4355757"/>
          </a:xfrm>
        </p:spPr>
        <p:txBody>
          <a:bodyPr/>
          <a:lstStyle/>
          <a:p>
            <a:r>
              <a:rPr lang="en-US" sz="1600" dirty="0"/>
              <a:t>ORF5: Strongest correlation between </a:t>
            </a:r>
            <a:r>
              <a:rPr lang="en-US" sz="1600" dirty="0" err="1"/>
              <a:t>ectodomain</a:t>
            </a:r>
            <a:r>
              <a:rPr lang="en-US" sz="1600" dirty="0"/>
              <a:t> </a:t>
            </a:r>
            <a:r>
              <a:rPr lang="en-US" sz="1600" dirty="0" err="1"/>
              <a:t>aminoacid</a:t>
            </a:r>
            <a:r>
              <a:rPr lang="en-US" sz="1600" dirty="0"/>
              <a:t> distance and antigenic difference</a:t>
            </a:r>
          </a:p>
          <a:p>
            <a:pPr lvl="1"/>
            <a:r>
              <a:rPr lang="en-US" sz="1400" dirty="0"/>
              <a:t>ORF2 - 0.16 (p=0.25)</a:t>
            </a:r>
          </a:p>
          <a:p>
            <a:pPr lvl="1"/>
            <a:r>
              <a:rPr lang="en-US" sz="1400" dirty="0"/>
              <a:t>ORF3 - 0.03 (p=0.56)</a:t>
            </a:r>
          </a:p>
          <a:p>
            <a:endParaRPr lang="en-US" sz="1600" dirty="0">
              <a:solidFill>
                <a:srgbClr val="FF0000"/>
              </a:solidFill>
            </a:endParaRPr>
          </a:p>
          <a:p>
            <a:r>
              <a:rPr lang="en-US" sz="1600" dirty="0"/>
              <a:t>Our ability to estimate high vs low antigenic difference:</a:t>
            </a:r>
          </a:p>
          <a:p>
            <a:pPr marL="742950" lvl="1" indent="-285750"/>
            <a:r>
              <a:rPr lang="en-US" sz="1400" dirty="0"/>
              <a:t>Se: 86%</a:t>
            </a:r>
          </a:p>
          <a:p>
            <a:pPr marL="742950" lvl="1" indent="-285750"/>
            <a:r>
              <a:rPr lang="en-US" sz="1400" dirty="0" err="1"/>
              <a:t>Sp</a:t>
            </a:r>
            <a:r>
              <a:rPr lang="en-US" sz="1400" dirty="0"/>
              <a:t>: 75%</a:t>
            </a:r>
          </a:p>
          <a:p>
            <a:pPr marL="342856" indent="-285750"/>
            <a:endParaRPr lang="en-US" sz="1600" dirty="0"/>
          </a:p>
          <a:p>
            <a:pPr marL="342856" indent="-285750"/>
            <a:r>
              <a:rPr lang="en-US" sz="1600" dirty="0"/>
              <a:t>Variables that contributed the most to the performance of the model:</a:t>
            </a:r>
          </a:p>
          <a:p>
            <a:pPr marL="742950" lvl="1" indent="-285750"/>
            <a:r>
              <a:rPr lang="en-US" sz="1600" dirty="0"/>
              <a:t>ORF5, ORF4 and ORF2 </a:t>
            </a:r>
            <a:r>
              <a:rPr lang="en-US" sz="1600" dirty="0" err="1"/>
              <a:t>aminoacid</a:t>
            </a:r>
            <a:r>
              <a:rPr lang="en-US" sz="1600" dirty="0"/>
              <a:t> distance between samples</a:t>
            </a:r>
          </a:p>
          <a:p>
            <a:pPr marL="742950" lvl="1" indent="-285750"/>
            <a:r>
              <a:rPr lang="en-US" sz="1600" b="1" dirty="0" err="1"/>
              <a:t>Aminoacids</a:t>
            </a:r>
            <a:r>
              <a:rPr lang="en-US" sz="1600" b="1" dirty="0"/>
              <a:t> on specific sites</a:t>
            </a:r>
          </a:p>
          <a:p>
            <a:pPr lvl="1"/>
            <a:endParaRPr lang="en-US" sz="1400" dirty="0"/>
          </a:p>
          <a:p>
            <a:endParaRPr lang="en-US" sz="1400" dirty="0">
              <a:solidFill>
                <a:srgbClr val="2D962D"/>
              </a:solidFill>
            </a:endParaRPr>
          </a:p>
          <a:p>
            <a:endParaRPr lang="en-US" sz="1600" dirty="0"/>
          </a:p>
          <a:p>
            <a:endParaRPr lang="en-US" sz="1600" dirty="0"/>
          </a:p>
          <a:p>
            <a:endParaRPr lang="en-US" sz="1600" dirty="0"/>
          </a:p>
          <a:p>
            <a:pPr marL="0" indent="0">
              <a:buNone/>
            </a:pPr>
            <a:endParaRPr lang="en-US" sz="1600" dirty="0"/>
          </a:p>
        </p:txBody>
      </p:sp>
      <p:pic>
        <p:nvPicPr>
          <p:cNvPr id="14" name="Picture 13"/>
          <p:cNvPicPr>
            <a:picLocks noChangeAspect="1"/>
          </p:cNvPicPr>
          <p:nvPr/>
        </p:nvPicPr>
        <p:blipFill>
          <a:blip r:embed="rId3"/>
          <a:stretch>
            <a:fillRect/>
          </a:stretch>
        </p:blipFill>
        <p:spPr>
          <a:xfrm>
            <a:off x="2318354" y="4989800"/>
            <a:ext cx="7555290" cy="1331780"/>
          </a:xfrm>
          <a:prstGeom prst="rect">
            <a:avLst/>
          </a:prstGeom>
        </p:spPr>
      </p:pic>
      <p:sp>
        <p:nvSpPr>
          <p:cNvPr id="16" name="Title 1"/>
          <p:cNvSpPr>
            <a:spLocks noGrp="1"/>
          </p:cNvSpPr>
          <p:nvPr>
            <p:ph type="title"/>
          </p:nvPr>
        </p:nvSpPr>
        <p:spPr>
          <a:xfrm>
            <a:off x="0" y="215385"/>
            <a:ext cx="12191999" cy="1143000"/>
          </a:xfrm>
        </p:spPr>
        <p:txBody>
          <a:bodyPr/>
          <a:lstStyle/>
          <a:p>
            <a:r>
              <a:rPr lang="en-US" sz="3200" dirty="0"/>
              <a:t>Antigenic difference and amino acid distance are correlated</a:t>
            </a:r>
          </a:p>
        </p:txBody>
      </p:sp>
      <p:grpSp>
        <p:nvGrpSpPr>
          <p:cNvPr id="26" name="Group 25"/>
          <p:cNvGrpSpPr/>
          <p:nvPr/>
        </p:nvGrpSpPr>
        <p:grpSpPr>
          <a:xfrm>
            <a:off x="6887139" y="1602345"/>
            <a:ext cx="5190561" cy="3190875"/>
            <a:chOff x="6887139" y="1402320"/>
            <a:chExt cx="5190561" cy="3190875"/>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2300" y="1402320"/>
              <a:ext cx="5105400" cy="3190875"/>
            </a:xfrm>
            <a:prstGeom prst="rect">
              <a:avLst/>
            </a:prstGeom>
          </p:spPr>
        </p:pic>
        <p:sp>
          <p:nvSpPr>
            <p:cNvPr id="18" name="Rectangle 17"/>
            <p:cNvSpPr/>
            <p:nvPr/>
          </p:nvSpPr>
          <p:spPr bwMode="auto">
            <a:xfrm>
              <a:off x="6981824" y="2225040"/>
              <a:ext cx="144780" cy="135515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9" name="Rectangle 18"/>
            <p:cNvSpPr/>
            <p:nvPr/>
          </p:nvSpPr>
          <p:spPr bwMode="auto">
            <a:xfrm>
              <a:off x="7024688" y="3062824"/>
              <a:ext cx="144780" cy="25241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TextBox 19"/>
            <p:cNvSpPr txBox="1"/>
            <p:nvPr/>
          </p:nvSpPr>
          <p:spPr>
            <a:xfrm rot="16200000">
              <a:off x="5998145" y="2840207"/>
              <a:ext cx="2054988" cy="276999"/>
            </a:xfrm>
            <a:prstGeom prst="rect">
              <a:avLst/>
            </a:prstGeom>
            <a:noFill/>
          </p:spPr>
          <p:txBody>
            <a:bodyPr wrap="square" rtlCol="0">
              <a:spAutoFit/>
            </a:bodyPr>
            <a:lstStyle/>
            <a:p>
              <a:pPr algn="ctr"/>
              <a:r>
                <a:rPr lang="en-US" sz="1200" dirty="0"/>
                <a:t>Antigenic difference</a:t>
              </a:r>
            </a:p>
          </p:txBody>
        </p:sp>
      </p:grpSp>
      <p:sp>
        <p:nvSpPr>
          <p:cNvPr id="21" name="Content Placeholder 2"/>
          <p:cNvSpPr txBox="1">
            <a:spLocks/>
          </p:cNvSpPr>
          <p:nvPr/>
        </p:nvSpPr>
        <p:spPr bwMode="auto">
          <a:xfrm>
            <a:off x="2419040" y="1934307"/>
            <a:ext cx="3124510" cy="20718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t" anchorCtr="0" compatLnSpc="1">
            <a:prstTxWarp prst="textNoShape">
              <a:avLst/>
            </a:prstTxWarp>
          </a:bodyPr>
          <a:lstStyle>
            <a:lvl1pPr marL="342937" indent="-342937" algn="l" rtl="0" eaLnBrk="1" fontAlgn="base" hangingPunct="1">
              <a:spcBef>
                <a:spcPct val="20000"/>
              </a:spcBef>
              <a:spcAft>
                <a:spcPct val="0"/>
              </a:spcAft>
              <a:buClr>
                <a:srgbClr val="7A0019"/>
              </a:buClr>
              <a:buChar char="•"/>
              <a:defRPr sz="2400">
                <a:solidFill>
                  <a:schemeClr val="tx1"/>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400">
                <a:solidFill>
                  <a:schemeClr val="tx1"/>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000">
                <a:solidFill>
                  <a:schemeClr val="tx1"/>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1800">
                <a:solidFill>
                  <a:schemeClr val="tx1"/>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1800">
                <a:solidFill>
                  <a:schemeClr val="tx1"/>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lvl="1"/>
            <a:r>
              <a:rPr lang="en-US" sz="1400" kern="0" dirty="0"/>
              <a:t>ORF4 - 0.04 (p=0.49)</a:t>
            </a:r>
          </a:p>
          <a:p>
            <a:pPr lvl="1"/>
            <a:r>
              <a:rPr lang="en-US" sz="1400" b="1" kern="0" dirty="0">
                <a:solidFill>
                  <a:srgbClr val="2D962D"/>
                </a:solidFill>
              </a:rPr>
              <a:t>ORF5 - 0.25 (p &lt; 0.001)</a:t>
            </a:r>
          </a:p>
          <a:p>
            <a:pPr lvl="1"/>
            <a:endParaRPr lang="en-US" sz="1100" kern="0" dirty="0">
              <a:solidFill>
                <a:srgbClr val="2D962D"/>
              </a:solidFill>
            </a:endParaRPr>
          </a:p>
          <a:p>
            <a:pPr lvl="1"/>
            <a:endParaRPr lang="en-US" sz="1100" kern="0" dirty="0">
              <a:solidFill>
                <a:srgbClr val="2D962D"/>
              </a:solidFill>
            </a:endParaRPr>
          </a:p>
          <a:p>
            <a:pPr lvl="1"/>
            <a:endParaRPr lang="en-US" sz="1000" kern="0" dirty="0">
              <a:solidFill>
                <a:srgbClr val="2D962D"/>
              </a:solidFill>
            </a:endParaRPr>
          </a:p>
          <a:p>
            <a:pPr lvl="1"/>
            <a:r>
              <a:rPr lang="en-US" sz="1400" kern="0" dirty="0"/>
              <a:t>PPV: 80%</a:t>
            </a:r>
          </a:p>
          <a:p>
            <a:pPr lvl="1"/>
            <a:r>
              <a:rPr lang="en-US" sz="1400" kern="0" dirty="0"/>
              <a:t>NPV: 82%</a:t>
            </a:r>
          </a:p>
        </p:txBody>
      </p:sp>
      <p:pic>
        <p:nvPicPr>
          <p:cNvPr id="22" name="Picture 2" descr="https://pps.whatsapp.net/v/t61.24694-24/297841607_1235594807200407_7635231035000052776_n.jpg?ccb=11-4&amp;oh=01_AVye0lTsEEX3-_E1BP8dWafSY6l4EVtpV-W7c3_YuvOXOw&amp;oe=633024D1"/>
          <p:cNvPicPr>
            <a:picLocks noChangeAspect="1" noChangeArrowheads="1"/>
          </p:cNvPicPr>
          <p:nvPr/>
        </p:nvPicPr>
        <p:blipFill rotWithShape="1">
          <a:blip r:embed="rId5">
            <a:extLst>
              <a:ext uri="{28A0092B-C50C-407E-A947-70E740481C1C}">
                <a14:useLocalDpi xmlns:a14="http://schemas.microsoft.com/office/drawing/2010/main" val="0"/>
              </a:ext>
            </a:extLst>
          </a:blip>
          <a:srcRect l="15988" r="3330"/>
          <a:stretch/>
        </p:blipFill>
        <p:spPr bwMode="auto">
          <a:xfrm>
            <a:off x="11231374" y="377826"/>
            <a:ext cx="943676" cy="1169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Rectangle 22"/>
          <p:cNvSpPr/>
          <p:nvPr/>
        </p:nvSpPr>
        <p:spPr>
          <a:xfrm>
            <a:off x="11410029" y="1470559"/>
            <a:ext cx="562975" cy="230832"/>
          </a:xfrm>
          <a:prstGeom prst="rect">
            <a:avLst/>
          </a:prstGeom>
        </p:spPr>
        <p:txBody>
          <a:bodyPr wrap="none">
            <a:spAutoFit/>
          </a:bodyPr>
          <a:lstStyle/>
          <a:p>
            <a:pPr algn="ctr"/>
            <a:r>
              <a:rPr lang="en-US" sz="900" dirty="0" err="1"/>
              <a:t>Makau</a:t>
            </a:r>
            <a:r>
              <a:rPr lang="en-US" sz="900" dirty="0"/>
              <a:t> </a:t>
            </a:r>
          </a:p>
        </p:txBody>
      </p:sp>
      <p:sp>
        <p:nvSpPr>
          <p:cNvPr id="24" name="Content Placeholder 2"/>
          <p:cNvSpPr txBox="1">
            <a:spLocks/>
          </p:cNvSpPr>
          <p:nvPr/>
        </p:nvSpPr>
        <p:spPr bwMode="auto">
          <a:xfrm>
            <a:off x="4265140" y="3160282"/>
            <a:ext cx="3124510" cy="4638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t" anchorCtr="0" compatLnSpc="1">
            <a:prstTxWarp prst="textNoShape">
              <a:avLst/>
            </a:prstTxWarp>
          </a:bodyPr>
          <a:lstStyle>
            <a:lvl1pPr marL="342937" indent="-342937" algn="l" rtl="0" eaLnBrk="1" fontAlgn="base" hangingPunct="1">
              <a:spcBef>
                <a:spcPct val="20000"/>
              </a:spcBef>
              <a:spcAft>
                <a:spcPct val="0"/>
              </a:spcAft>
              <a:buClr>
                <a:srgbClr val="7A0019"/>
              </a:buClr>
              <a:buChar char="•"/>
              <a:defRPr sz="2400">
                <a:solidFill>
                  <a:schemeClr val="tx1"/>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400">
                <a:solidFill>
                  <a:schemeClr val="tx1"/>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000">
                <a:solidFill>
                  <a:schemeClr val="tx1"/>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1800">
                <a:solidFill>
                  <a:schemeClr val="tx1"/>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1800">
                <a:solidFill>
                  <a:schemeClr val="tx1"/>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lvl="1"/>
            <a:r>
              <a:rPr lang="en-US" sz="1400" kern="0" dirty="0"/>
              <a:t>Accuracy: 81% </a:t>
            </a:r>
          </a:p>
        </p:txBody>
      </p:sp>
      <p:sp>
        <p:nvSpPr>
          <p:cNvPr id="12" name="PB">
            <a:extLst>
              <a:ext uri="{FF2B5EF4-FFF2-40B4-BE49-F238E27FC236}">
                <a16:creationId xmlns:a16="http://schemas.microsoft.com/office/drawing/2014/main" id="{69416A9D-2169-418F-A98F-0BE4155B3440}"/>
              </a:ext>
            </a:extLst>
          </p:cNvPr>
          <p:cNvSpPr/>
          <p:nvPr/>
        </p:nvSpPr>
        <p:spPr bwMode="auto">
          <a:xfrm>
            <a:off x="0" y="6819900"/>
            <a:ext cx="10160000"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Rectangle 1">
            <a:extLst>
              <a:ext uri="{FF2B5EF4-FFF2-40B4-BE49-F238E27FC236}">
                <a16:creationId xmlns:a16="http://schemas.microsoft.com/office/drawing/2014/main" id="{93B1D9EB-C8CF-77BA-9242-BD80DC5A96B4}"/>
              </a:ext>
            </a:extLst>
          </p:cNvPr>
          <p:cNvSpPr/>
          <p:nvPr/>
        </p:nvSpPr>
        <p:spPr bwMode="auto">
          <a:xfrm>
            <a:off x="964504" y="4895787"/>
            <a:ext cx="9958192" cy="1425793"/>
          </a:xfrm>
          <a:prstGeom prst="rect">
            <a:avLst/>
          </a:prstGeom>
          <a:solidFill>
            <a:schemeClr val="bg1">
              <a:alpha val="85000"/>
            </a:scheme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indent="0" algn="ctr">
              <a:buNone/>
            </a:pPr>
            <a:endParaRPr lang="en-US" sz="2400" b="1" dirty="0">
              <a:solidFill>
                <a:srgbClr val="FF0000"/>
              </a:solidFill>
            </a:endParaRPr>
          </a:p>
          <a:p>
            <a:pPr marL="0" indent="0" algn="ctr">
              <a:buNone/>
            </a:pPr>
            <a:r>
              <a:rPr lang="en-US" sz="2400" b="1" dirty="0">
                <a:solidFill>
                  <a:srgbClr val="FF0000"/>
                </a:solidFill>
              </a:rPr>
              <a:t>Estimating PRRS antigenic differences based on genetic sequences </a:t>
            </a:r>
            <a:r>
              <a:rPr lang="en-US" sz="2400" b="1" i="1" u="sng" dirty="0">
                <a:solidFill>
                  <a:srgbClr val="FF0000"/>
                </a:solidFill>
              </a:rPr>
              <a:t>seems</a:t>
            </a:r>
            <a:r>
              <a:rPr lang="en-US" sz="2400" b="1" dirty="0">
                <a:solidFill>
                  <a:srgbClr val="FF0000"/>
                </a:solidFill>
              </a:rPr>
              <a:t> to be possible</a:t>
            </a:r>
          </a:p>
        </p:txBody>
      </p:sp>
    </p:spTree>
    <p:extLst>
      <p:ext uri="{BB962C8B-B14F-4D97-AF65-F5344CB8AC3E}">
        <p14:creationId xmlns:p14="http://schemas.microsoft.com/office/powerpoint/2010/main" val="150262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fade">
                                      <p:cBhvr>
                                        <p:cTn id="10" dur="500"/>
                                        <p:tgtEl>
                                          <p:spTgt spid="6">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fade">
                                      <p:cBhvr>
                                        <p:cTn id="13" dur="500"/>
                                        <p:tgtEl>
                                          <p:spTgt spid="6">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5" end="5"/>
                                            </p:txEl>
                                          </p:spTgt>
                                        </p:tgtEl>
                                        <p:attrNameLst>
                                          <p:attrName>style.visibility</p:attrName>
                                        </p:attrNameLst>
                                      </p:cBhvr>
                                      <p:to>
                                        <p:strVal val="visible"/>
                                      </p:to>
                                    </p:set>
                                    <p:animEffect transition="in" filter="fade">
                                      <p:cBhvr>
                                        <p:cTn id="16" dur="500"/>
                                        <p:tgtEl>
                                          <p:spTgt spid="21">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xEl>
                                              <p:pRg st="6" end="6"/>
                                            </p:txEl>
                                          </p:spTgt>
                                        </p:tgtEl>
                                        <p:attrNameLst>
                                          <p:attrName>style.visibility</p:attrName>
                                        </p:attrNameLst>
                                      </p:cBhvr>
                                      <p:to>
                                        <p:strVal val="visible"/>
                                      </p:to>
                                    </p:set>
                                    <p:animEffect transition="in" filter="fade">
                                      <p:cBhvr>
                                        <p:cTn id="19" dur="500"/>
                                        <p:tgtEl>
                                          <p:spTgt spid="21">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fade">
                                      <p:cBhvr>
                                        <p:cTn id="33" dur="500"/>
                                        <p:tgtEl>
                                          <p:spTgt spid="6">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10" end="10"/>
                                            </p:txEl>
                                          </p:spTgt>
                                        </p:tgtEl>
                                        <p:attrNameLst>
                                          <p:attrName>style.visibility</p:attrName>
                                        </p:attrNameLst>
                                      </p:cBhvr>
                                      <p:to>
                                        <p:strVal val="visible"/>
                                      </p:to>
                                    </p:set>
                                    <p:animEffect transition="in" filter="fade">
                                      <p:cBhvr>
                                        <p:cTn id="36" dur="500"/>
                                        <p:tgtEl>
                                          <p:spTgt spid="6">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www.frontiersin.org/files/Articles/488085/fmicb-10-02486-HTML-r1/image_m/fmicb-10-02486-g002.jpg">
            <a:extLst>
              <a:ext uri="{FF2B5EF4-FFF2-40B4-BE49-F238E27FC236}">
                <a16:creationId xmlns:a16="http://schemas.microsoft.com/office/drawing/2014/main" id="{9C4522FA-0A97-C16B-0618-A6B956228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898" y="2410218"/>
            <a:ext cx="3180919" cy="329924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33D260D-1CEC-B555-A018-5383C1D29610}"/>
              </a:ext>
            </a:extLst>
          </p:cNvPr>
          <p:cNvSpPr/>
          <p:nvPr/>
        </p:nvSpPr>
        <p:spPr bwMode="auto">
          <a:xfrm>
            <a:off x="3124898" y="4626368"/>
            <a:ext cx="3180919" cy="1083092"/>
          </a:xfrm>
          <a:prstGeom prst="rect">
            <a:avLst/>
          </a:prstGeom>
          <a:solidFill>
            <a:schemeClr val="bg1">
              <a:alpha val="75000"/>
            </a:scheme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BC498F2D-587D-E595-78CB-B13F8680CBB0}"/>
              </a:ext>
            </a:extLst>
          </p:cNvPr>
          <p:cNvSpPr/>
          <p:nvPr/>
        </p:nvSpPr>
        <p:spPr bwMode="auto">
          <a:xfrm>
            <a:off x="5730829" y="3623068"/>
            <a:ext cx="664579" cy="1002408"/>
          </a:xfrm>
          <a:prstGeom prst="rect">
            <a:avLst/>
          </a:prstGeom>
          <a:solidFill>
            <a:schemeClr val="bg1">
              <a:alpha val="75000"/>
            </a:schemeClr>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Freeform: Shape 10">
            <a:extLst>
              <a:ext uri="{FF2B5EF4-FFF2-40B4-BE49-F238E27FC236}">
                <a16:creationId xmlns:a16="http://schemas.microsoft.com/office/drawing/2014/main" id="{D9424740-D45A-BAB5-4CE0-39CEEDE91FD7}"/>
              </a:ext>
            </a:extLst>
          </p:cNvPr>
          <p:cNvSpPr/>
          <p:nvPr/>
        </p:nvSpPr>
        <p:spPr bwMode="auto">
          <a:xfrm>
            <a:off x="4711700" y="1473200"/>
            <a:ext cx="1816100" cy="4851400"/>
          </a:xfrm>
          <a:custGeom>
            <a:avLst/>
            <a:gdLst>
              <a:gd name="connsiteX0" fmla="*/ 0 w 1816100"/>
              <a:gd name="connsiteY0" fmla="*/ 2286000 h 4851400"/>
              <a:gd name="connsiteX1" fmla="*/ 0 w 1816100"/>
              <a:gd name="connsiteY1" fmla="*/ 2197100 h 4851400"/>
              <a:gd name="connsiteX2" fmla="*/ 0 w 1816100"/>
              <a:gd name="connsiteY2" fmla="*/ 3073400 h 4851400"/>
              <a:gd name="connsiteX3" fmla="*/ 533400 w 1816100"/>
              <a:gd name="connsiteY3" fmla="*/ 3073400 h 4851400"/>
              <a:gd name="connsiteX4" fmla="*/ 1816100 w 1816100"/>
              <a:gd name="connsiteY4" fmla="*/ 4851400 h 4851400"/>
              <a:gd name="connsiteX5" fmla="*/ 1816100 w 1816100"/>
              <a:gd name="connsiteY5" fmla="*/ 0 h 4851400"/>
              <a:gd name="connsiteX6" fmla="*/ 546100 w 1816100"/>
              <a:gd name="connsiteY6" fmla="*/ 2273300 h 4851400"/>
              <a:gd name="connsiteX7" fmla="*/ 0 w 1816100"/>
              <a:gd name="connsiteY7" fmla="*/ 2286000 h 485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4851400">
                <a:moveTo>
                  <a:pt x="0" y="2286000"/>
                </a:moveTo>
                <a:lnTo>
                  <a:pt x="0" y="2197100"/>
                </a:lnTo>
                <a:lnTo>
                  <a:pt x="0" y="3073400"/>
                </a:lnTo>
                <a:lnTo>
                  <a:pt x="533400" y="3073400"/>
                </a:lnTo>
                <a:lnTo>
                  <a:pt x="1816100" y="4851400"/>
                </a:lnTo>
                <a:lnTo>
                  <a:pt x="1816100" y="0"/>
                </a:lnTo>
                <a:lnTo>
                  <a:pt x="546100" y="2273300"/>
                </a:lnTo>
                <a:lnTo>
                  <a:pt x="0" y="2286000"/>
                </a:lnTo>
                <a:close/>
              </a:path>
            </a:pathLst>
          </a:custGeom>
          <a:solidFill>
            <a:schemeClr val="bg1">
              <a:lumMod val="75000"/>
              <a:alpha val="3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5" name="Picture 2" descr="https://www.researchgate.net/profile/Jianqiang-Zhang-5/publication/375456558/figure/fig1/AS:11431281204606256@1699884414941/Phylogenetic-tree-showing-the-newly-proposed-PRRSV-2-lineages-L1-to-L11-based-on-global_W640.jpg">
            <a:extLst>
              <a:ext uri="{FF2B5EF4-FFF2-40B4-BE49-F238E27FC236}">
                <a16:creationId xmlns:a16="http://schemas.microsoft.com/office/drawing/2014/main" id="{20DC395F-08B2-86BB-E43A-37E4774D7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37" y="1143000"/>
            <a:ext cx="2873915" cy="5128141"/>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9B3AA65D-97A4-F81B-3726-766518E2429D}"/>
              </a:ext>
            </a:extLst>
          </p:cNvPr>
          <p:cNvSpPr/>
          <p:nvPr/>
        </p:nvSpPr>
        <p:spPr bwMode="auto">
          <a:xfrm>
            <a:off x="313151" y="2492679"/>
            <a:ext cx="3782860" cy="3820439"/>
          </a:xfrm>
          <a:custGeom>
            <a:avLst/>
            <a:gdLst>
              <a:gd name="connsiteX0" fmla="*/ 0 w 3782860"/>
              <a:gd name="connsiteY0" fmla="*/ 1653436 h 3820439"/>
              <a:gd name="connsiteX1" fmla="*/ 0 w 3782860"/>
              <a:gd name="connsiteY1" fmla="*/ 3820439 h 3820439"/>
              <a:gd name="connsiteX2" fmla="*/ 2267211 w 3782860"/>
              <a:gd name="connsiteY2" fmla="*/ 3820439 h 3820439"/>
              <a:gd name="connsiteX3" fmla="*/ 3782860 w 3782860"/>
              <a:gd name="connsiteY3" fmla="*/ 2167003 h 3820439"/>
              <a:gd name="connsiteX4" fmla="*/ 3782860 w 3782860"/>
              <a:gd name="connsiteY4" fmla="*/ 0 h 3820439"/>
              <a:gd name="connsiteX5" fmla="*/ 2192054 w 3782860"/>
              <a:gd name="connsiteY5" fmla="*/ 1615858 h 382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2860" h="3820439">
                <a:moveTo>
                  <a:pt x="0" y="1653436"/>
                </a:moveTo>
                <a:lnTo>
                  <a:pt x="0" y="3820439"/>
                </a:lnTo>
                <a:lnTo>
                  <a:pt x="2267211" y="3820439"/>
                </a:lnTo>
                <a:lnTo>
                  <a:pt x="3782860" y="2167003"/>
                </a:lnTo>
                <a:lnTo>
                  <a:pt x="3782860" y="0"/>
                </a:lnTo>
                <a:lnTo>
                  <a:pt x="2192054" y="1615858"/>
                </a:lnTo>
              </a:path>
            </a:pathLst>
          </a:custGeom>
          <a:solidFill>
            <a:schemeClr val="bg1">
              <a:lumMod val="75000"/>
              <a:alpha val="3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itle 1">
            <a:extLst>
              <a:ext uri="{FF2B5EF4-FFF2-40B4-BE49-F238E27FC236}">
                <a16:creationId xmlns:a16="http://schemas.microsoft.com/office/drawing/2014/main" id="{C11646E1-6FA9-E42E-2614-02FCF423C0BF}"/>
              </a:ext>
            </a:extLst>
          </p:cNvPr>
          <p:cNvSpPr>
            <a:spLocks noGrp="1"/>
          </p:cNvSpPr>
          <p:nvPr>
            <p:ph type="title"/>
          </p:nvPr>
        </p:nvSpPr>
        <p:spPr>
          <a:xfrm>
            <a:off x="148281" y="129660"/>
            <a:ext cx="11338086" cy="1143000"/>
          </a:xfrm>
        </p:spPr>
        <p:txBody>
          <a:bodyPr/>
          <a:lstStyle/>
          <a:p>
            <a:r>
              <a:rPr lang="en-US" dirty="0"/>
              <a:t>Finer scale classification scheme for PRRSV</a:t>
            </a:r>
          </a:p>
        </p:txBody>
      </p:sp>
      <p:sp>
        <p:nvSpPr>
          <p:cNvPr id="3" name="Content Placeholder 2">
            <a:extLst>
              <a:ext uri="{FF2B5EF4-FFF2-40B4-BE49-F238E27FC236}">
                <a16:creationId xmlns:a16="http://schemas.microsoft.com/office/drawing/2014/main" id="{DA596F03-C2D0-5AAC-6747-3EAC008FDFEA}"/>
              </a:ext>
            </a:extLst>
          </p:cNvPr>
          <p:cNvSpPr>
            <a:spLocks noGrp="1"/>
          </p:cNvSpPr>
          <p:nvPr>
            <p:ph idx="1"/>
          </p:nvPr>
        </p:nvSpPr>
        <p:spPr>
          <a:xfrm>
            <a:off x="9012590" y="1221457"/>
            <a:ext cx="2874609" cy="4816088"/>
          </a:xfrm>
        </p:spPr>
        <p:txBody>
          <a:bodyPr/>
          <a:lstStyle/>
          <a:p>
            <a:r>
              <a:rPr lang="en-US" sz="2000" dirty="0"/>
              <a:t>Ongoing effort to classify PRRSV into smaller phylogenetic groups: </a:t>
            </a:r>
            <a:r>
              <a:rPr lang="en-US" sz="2000" b="1" dirty="0"/>
              <a:t>variants</a:t>
            </a:r>
          </a:p>
          <a:p>
            <a:r>
              <a:rPr lang="en-US" sz="2000" dirty="0"/>
              <a:t>More useful for farms:</a:t>
            </a:r>
          </a:p>
          <a:p>
            <a:pPr lvl="1"/>
            <a:r>
              <a:rPr lang="en-US" sz="2000" dirty="0"/>
              <a:t>Better relatedness ascertainment of viruses</a:t>
            </a:r>
          </a:p>
        </p:txBody>
      </p:sp>
      <p:sp>
        <p:nvSpPr>
          <p:cNvPr id="4" name="Text Placeholder 3">
            <a:extLst>
              <a:ext uri="{FF2B5EF4-FFF2-40B4-BE49-F238E27FC236}">
                <a16:creationId xmlns:a16="http://schemas.microsoft.com/office/drawing/2014/main" id="{7668CD11-6E7D-49FF-3968-DA039D1E4B40}"/>
              </a:ext>
            </a:extLst>
          </p:cNvPr>
          <p:cNvSpPr>
            <a:spLocks noGrp="1"/>
          </p:cNvSpPr>
          <p:nvPr>
            <p:ph type="body" sz="quarter" idx="10"/>
          </p:nvPr>
        </p:nvSpPr>
        <p:spPr/>
        <p:txBody>
          <a:bodyPr/>
          <a:lstStyle/>
          <a:p>
            <a:r>
              <a:rPr lang="en-US" dirty="0"/>
              <a:t>Part 6: Variants of PRRSV</a:t>
            </a:r>
          </a:p>
        </p:txBody>
      </p:sp>
      <p:pic>
        <p:nvPicPr>
          <p:cNvPr id="8" name="Picture 6" descr="https://journals.asm.org/cms/10.1128/spectrum.02916-23/asset/5d750508-51c5-4837-a07f-6f87d0f1016d/assets/images/large/spectrum.02916-23.f003.jpg">
            <a:extLst>
              <a:ext uri="{FF2B5EF4-FFF2-40B4-BE49-F238E27FC236}">
                <a16:creationId xmlns:a16="http://schemas.microsoft.com/office/drawing/2014/main" id="{38FE4082-6842-67E2-91A8-210AC6EC3B6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8579"/>
          <a:stretch/>
        </p:blipFill>
        <p:spPr bwMode="auto">
          <a:xfrm>
            <a:off x="6519394" y="1357459"/>
            <a:ext cx="2279620" cy="49821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F36C6943-9C11-3B88-573D-789877C84747}"/>
              </a:ext>
            </a:extLst>
          </p:cNvPr>
          <p:cNvCxnSpPr>
            <a:cxnSpLocks/>
            <a:stCxn id="13" idx="1"/>
          </p:cNvCxnSpPr>
          <p:nvPr/>
        </p:nvCxnSpPr>
        <p:spPr bwMode="auto">
          <a:xfrm flipV="1">
            <a:off x="5730829" y="4100374"/>
            <a:ext cx="739810" cy="23898"/>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7" name="Straight Arrow Connector 6">
            <a:extLst>
              <a:ext uri="{FF2B5EF4-FFF2-40B4-BE49-F238E27FC236}">
                <a16:creationId xmlns:a16="http://schemas.microsoft.com/office/drawing/2014/main" id="{DD45CDFC-FD88-E6C2-5192-B50D94C887C9}"/>
              </a:ext>
            </a:extLst>
          </p:cNvPr>
          <p:cNvCxnSpPr>
            <a:cxnSpLocks/>
          </p:cNvCxnSpPr>
          <p:nvPr/>
        </p:nvCxnSpPr>
        <p:spPr bwMode="auto">
          <a:xfrm flipV="1">
            <a:off x="3034553" y="3961509"/>
            <a:ext cx="986302" cy="1274048"/>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graphicFrame>
        <p:nvGraphicFramePr>
          <p:cNvPr id="21" name="Object 20">
            <a:extLst>
              <a:ext uri="{FF2B5EF4-FFF2-40B4-BE49-F238E27FC236}">
                <a16:creationId xmlns:a16="http://schemas.microsoft.com/office/drawing/2014/main" id="{A34E1E7D-D87E-CA71-D185-FF3B84419039}"/>
              </a:ext>
            </a:extLst>
          </p:cNvPr>
          <p:cNvGraphicFramePr>
            <a:graphicFrameLocks noChangeAspect="1"/>
          </p:cNvGraphicFramePr>
          <p:nvPr>
            <p:extLst>
              <p:ext uri="{D42A27DB-BD31-4B8C-83A1-F6EECF244321}">
                <p14:modId xmlns:p14="http://schemas.microsoft.com/office/powerpoint/2010/main" val="2045821824"/>
              </p:ext>
            </p:extLst>
          </p:nvPr>
        </p:nvGraphicFramePr>
        <p:xfrm>
          <a:off x="3393511" y="4522803"/>
          <a:ext cx="1700215" cy="1690064"/>
        </p:xfrm>
        <a:graphic>
          <a:graphicData uri="http://schemas.openxmlformats.org/presentationml/2006/ole">
            <mc:AlternateContent xmlns:mc="http://schemas.openxmlformats.org/markup-compatibility/2006">
              <mc:Choice xmlns:v="urn:schemas-microsoft-com:vml" Requires="v">
                <p:oleObj name="Bitmap Image" r:id="rId6" imgW="2128015" imgH="2114337" progId="Paint.Picture">
                  <p:embed/>
                </p:oleObj>
              </mc:Choice>
              <mc:Fallback>
                <p:oleObj name="Bitmap Image" r:id="rId6" imgW="2128015" imgH="2114337" progId="Paint.Picture">
                  <p:embed/>
                  <p:pic>
                    <p:nvPicPr>
                      <p:cNvPr id="0" name=""/>
                      <p:cNvPicPr/>
                      <p:nvPr/>
                    </p:nvPicPr>
                    <p:blipFill>
                      <a:blip r:embed="rId7"/>
                      <a:stretch>
                        <a:fillRect/>
                      </a:stretch>
                    </p:blipFill>
                    <p:spPr>
                      <a:xfrm>
                        <a:off x="3393511" y="4522803"/>
                        <a:ext cx="1700215" cy="1690064"/>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1FBA6B81-042C-BA86-8C33-1FFEE8AD90EB}"/>
              </a:ext>
            </a:extLst>
          </p:cNvPr>
          <p:cNvPicPr>
            <a:picLocks noChangeAspect="1"/>
          </p:cNvPicPr>
          <p:nvPr/>
        </p:nvPicPr>
        <p:blipFill>
          <a:blip r:embed="rId8"/>
          <a:stretch>
            <a:fillRect/>
          </a:stretch>
        </p:blipFill>
        <p:spPr>
          <a:xfrm>
            <a:off x="5391419" y="4765981"/>
            <a:ext cx="6487430" cy="1505160"/>
          </a:xfrm>
          <a:prstGeom prst="rect">
            <a:avLst/>
          </a:prstGeom>
        </p:spPr>
      </p:pic>
    </p:spTree>
    <p:extLst>
      <p:ext uri="{BB962C8B-B14F-4D97-AF65-F5344CB8AC3E}">
        <p14:creationId xmlns:p14="http://schemas.microsoft.com/office/powerpoint/2010/main" val="3573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6903-13D4-1B4A-802E-43BC8A5B0229}"/>
              </a:ext>
            </a:extLst>
          </p:cNvPr>
          <p:cNvSpPr>
            <a:spLocks noGrp="1"/>
          </p:cNvSpPr>
          <p:nvPr>
            <p:ph type="title"/>
          </p:nvPr>
        </p:nvSpPr>
        <p:spPr/>
        <p:txBody>
          <a:bodyPr/>
          <a:lstStyle/>
          <a:p>
            <a:r>
              <a:rPr lang="en-US" dirty="0"/>
              <a:t>Closing thoughts</a:t>
            </a:r>
          </a:p>
        </p:txBody>
      </p:sp>
      <p:sp>
        <p:nvSpPr>
          <p:cNvPr id="3" name="Content Placeholder 2">
            <a:extLst>
              <a:ext uri="{FF2B5EF4-FFF2-40B4-BE49-F238E27FC236}">
                <a16:creationId xmlns:a16="http://schemas.microsoft.com/office/drawing/2014/main" id="{D8AD4834-A312-E047-A61F-C1F909A61F92}"/>
              </a:ext>
            </a:extLst>
          </p:cNvPr>
          <p:cNvSpPr>
            <a:spLocks noGrp="1"/>
          </p:cNvSpPr>
          <p:nvPr>
            <p:ph idx="1"/>
          </p:nvPr>
        </p:nvSpPr>
        <p:spPr>
          <a:xfrm>
            <a:off x="160638" y="1311618"/>
            <a:ext cx="11912542" cy="5003457"/>
          </a:xfrm>
        </p:spPr>
        <p:txBody>
          <a:bodyPr/>
          <a:lstStyle/>
          <a:p>
            <a:r>
              <a:rPr lang="en-US" dirty="0"/>
              <a:t>PRRSV is a diverse pathogen and it continues to diversify</a:t>
            </a:r>
          </a:p>
          <a:p>
            <a:pPr lvl="1"/>
            <a:r>
              <a:rPr lang="en-US" sz="2000" dirty="0"/>
              <a:t>Finer-scale classification scheme is starting to be used (UMN VDL is reporting variants)</a:t>
            </a:r>
          </a:p>
          <a:p>
            <a:endParaRPr lang="en-US" sz="1400" dirty="0"/>
          </a:p>
          <a:p>
            <a:r>
              <a:rPr lang="en-US" dirty="0"/>
              <a:t>Emergence of PRRSV variants may be associated with changes in antigenic sites</a:t>
            </a:r>
          </a:p>
          <a:p>
            <a:endParaRPr lang="en-US" sz="1400" dirty="0"/>
          </a:p>
          <a:p>
            <a:r>
              <a:rPr lang="en-US" dirty="0"/>
              <a:t>Indicators that allow estimation of the emergence potential of a PRRSV clade seem to exist</a:t>
            </a:r>
          </a:p>
          <a:p>
            <a:endParaRPr lang="en-US" sz="1400" dirty="0"/>
          </a:p>
          <a:p>
            <a:r>
              <a:rPr lang="en-US" dirty="0"/>
              <a:t>Estimation of antigenic differences between PRRSV sequences seems to be possible</a:t>
            </a:r>
          </a:p>
          <a:p>
            <a:pPr lvl="1"/>
            <a:r>
              <a:rPr lang="en-US" sz="2000" dirty="0"/>
              <a:t>Does that translate to cross-protection </a:t>
            </a:r>
            <a:r>
              <a:rPr lang="en-US" sz="2000" i="1" dirty="0"/>
              <a:t>in vivo</a:t>
            </a:r>
            <a:r>
              <a:rPr lang="en-US" sz="2000" dirty="0"/>
              <a:t>?</a:t>
            </a:r>
          </a:p>
          <a:p>
            <a:endParaRPr lang="en-US" sz="1200" dirty="0"/>
          </a:p>
          <a:p>
            <a:pPr marL="0" indent="0" algn="ctr">
              <a:buNone/>
            </a:pPr>
            <a:r>
              <a:rPr lang="en-US" b="1" dirty="0">
                <a:solidFill>
                  <a:srgbClr val="FF0000"/>
                </a:solidFill>
              </a:rPr>
              <a:t>We may be approaching a point in which we will be able to </a:t>
            </a:r>
          </a:p>
          <a:p>
            <a:pPr marL="0" indent="0" algn="ctr">
              <a:buNone/>
            </a:pPr>
            <a:r>
              <a:rPr lang="en-US" b="1" dirty="0">
                <a:solidFill>
                  <a:srgbClr val="FF0000"/>
                </a:solidFill>
              </a:rPr>
              <a:t>leverage this to better manage immunity at a farm level</a:t>
            </a:r>
          </a:p>
          <a:p>
            <a:pPr lvl="1"/>
            <a:endParaRPr lang="en-US" sz="2000" dirty="0"/>
          </a:p>
          <a:p>
            <a:pPr lvl="1"/>
            <a:endParaRPr lang="en-US" dirty="0"/>
          </a:p>
          <a:p>
            <a:pPr marL="0" indent="0">
              <a:buNone/>
            </a:pPr>
            <a:endParaRPr lang="en-US" dirty="0"/>
          </a:p>
        </p:txBody>
      </p:sp>
      <p:sp>
        <p:nvSpPr>
          <p:cNvPr id="4" name="Text Placeholder 3">
            <a:extLst>
              <a:ext uri="{FF2B5EF4-FFF2-40B4-BE49-F238E27FC236}">
                <a16:creationId xmlns:a16="http://schemas.microsoft.com/office/drawing/2014/main" id="{51B5FA27-3909-5245-A133-621C5B30CFE7}"/>
              </a:ext>
            </a:extLst>
          </p:cNvPr>
          <p:cNvSpPr>
            <a:spLocks noGrp="1"/>
          </p:cNvSpPr>
          <p:nvPr>
            <p:ph type="body" sz="quarter" idx="10"/>
          </p:nvPr>
        </p:nvSpPr>
        <p:spPr/>
        <p:txBody>
          <a:bodyPr/>
          <a:lstStyle/>
          <a:p>
            <a:r>
              <a:rPr lang="en-US" dirty="0"/>
              <a:t> Part 5: Closing thoughts</a:t>
            </a:r>
          </a:p>
        </p:txBody>
      </p:sp>
      <p:sp>
        <p:nvSpPr>
          <p:cNvPr id="15" name="PB">
            <a:extLst>
              <a:ext uri="{FF2B5EF4-FFF2-40B4-BE49-F238E27FC236}">
                <a16:creationId xmlns:a16="http://schemas.microsoft.com/office/drawing/2014/main" id="{8AFA79CE-B743-43BE-BDC9-1EE029D1FDEE}"/>
              </a:ext>
            </a:extLst>
          </p:cNvPr>
          <p:cNvSpPr/>
          <p:nvPr/>
        </p:nvSpPr>
        <p:spPr bwMode="auto">
          <a:xfrm>
            <a:off x="0" y="6819900"/>
            <a:ext cx="11514667"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5099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BE82BB6-C160-A14A-99CF-5925D352731A}"/>
              </a:ext>
            </a:extLst>
          </p:cNvPr>
          <p:cNvSpPr txBox="1">
            <a:spLocks/>
          </p:cNvSpPr>
          <p:nvPr/>
        </p:nvSpPr>
        <p:spPr bwMode="auto">
          <a:xfrm>
            <a:off x="142229" y="377825"/>
            <a:ext cx="93726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ctr" anchorCtr="0" compatLnSpc="1">
            <a:prstTxWarp prst="textNoShape">
              <a:avLst/>
            </a:prstTxWarp>
          </a:bodyPr>
          <a:lstStyle>
            <a:lvl1pPr algn="l" rtl="0" eaLnBrk="1" fontAlgn="base" hangingPunct="1">
              <a:spcBef>
                <a:spcPct val="0"/>
              </a:spcBef>
              <a:spcAft>
                <a:spcPct val="0"/>
              </a:spcAft>
              <a:defRPr sz="4400" b="0">
                <a:solidFill>
                  <a:srgbClr val="7A001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2pPr>
            <a:lvl3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3pPr>
            <a:lvl4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4pPr>
            <a:lvl5pPr algn="ctr" rtl="0" eaLnBrk="1" fontAlgn="base" hangingPunct="1">
              <a:spcBef>
                <a:spcPct val="0"/>
              </a:spcBef>
              <a:spcAft>
                <a:spcPct val="0"/>
              </a:spcAft>
              <a:defRPr sz="4400">
                <a:solidFill>
                  <a:srgbClr val="7A0019"/>
                </a:solidFill>
                <a:latin typeface="Corbel" charset="0"/>
                <a:ea typeface="ＭＳ Ｐゴシック" charset="0"/>
                <a:cs typeface="ＭＳ Ｐゴシック" charset="0"/>
              </a:defRPr>
            </a:lvl5pPr>
            <a:lvl6pPr marL="457250"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6pPr>
            <a:lvl7pPr marL="914498"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7pPr>
            <a:lvl8pPr marL="1371748"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8pPr>
            <a:lvl9pPr marL="1828998" algn="ctr" rtl="0" eaLnBrk="1" fontAlgn="base" hangingPunct="1">
              <a:spcBef>
                <a:spcPct val="0"/>
              </a:spcBef>
              <a:spcAft>
                <a:spcPct val="0"/>
              </a:spcAft>
              <a:defRPr sz="4400">
                <a:solidFill>
                  <a:srgbClr val="7A0019"/>
                </a:solidFill>
                <a:latin typeface="Arial" charset="0"/>
                <a:ea typeface="ＭＳ Ｐゴシック" charset="0"/>
                <a:cs typeface="ＭＳ Ｐゴシック" charset="0"/>
              </a:defRPr>
            </a:lvl9pPr>
          </a:lstStyle>
          <a:p>
            <a:r>
              <a:rPr lang="en-US" kern="0" dirty="0"/>
              <a:t>Thank you!</a:t>
            </a:r>
          </a:p>
        </p:txBody>
      </p:sp>
      <p:sp>
        <p:nvSpPr>
          <p:cNvPr id="11" name="Content Placeholder 2">
            <a:extLst>
              <a:ext uri="{FF2B5EF4-FFF2-40B4-BE49-F238E27FC236}">
                <a16:creationId xmlns:a16="http://schemas.microsoft.com/office/drawing/2014/main" id="{128E09BF-5652-0046-8458-B997295C6A8E}"/>
              </a:ext>
            </a:extLst>
          </p:cNvPr>
          <p:cNvSpPr txBox="1">
            <a:spLocks/>
          </p:cNvSpPr>
          <p:nvPr/>
        </p:nvSpPr>
        <p:spPr>
          <a:xfrm>
            <a:off x="5803790" y="649470"/>
            <a:ext cx="5232509" cy="5291347"/>
          </a:xfrm>
          <a:prstGeom prst="rect">
            <a:avLst/>
          </a:prstGeom>
        </p:spPr>
        <p:txBody>
          <a:bodyPr/>
          <a:lstStyle>
            <a:lvl1pPr marL="342937" indent="-342937" algn="l" rtl="0" eaLnBrk="1" fontAlgn="base" hangingPunct="1">
              <a:spcBef>
                <a:spcPct val="20000"/>
              </a:spcBef>
              <a:spcAft>
                <a:spcPct val="0"/>
              </a:spcAft>
              <a:buClr>
                <a:srgbClr val="7A0019"/>
              </a:buClr>
              <a:buChar char="•"/>
              <a:defRPr sz="3200">
                <a:solidFill>
                  <a:srgbClr val="595959"/>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800">
                <a:solidFill>
                  <a:srgbClr val="595959"/>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400">
                <a:solidFill>
                  <a:srgbClr val="595959"/>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marL="0" indent="0">
              <a:buFontTx/>
              <a:buNone/>
            </a:pPr>
            <a:r>
              <a:rPr lang="en-US" sz="2000" b="1" kern="0" dirty="0"/>
              <a:t>Acknowledgements:			</a:t>
            </a:r>
          </a:p>
          <a:p>
            <a:r>
              <a:rPr lang="en-US" sz="2000" kern="0" dirty="0"/>
              <a:t>UMN Vet. Diagnostic Laboratory</a:t>
            </a:r>
          </a:p>
          <a:p>
            <a:r>
              <a:rPr lang="en-US" sz="2000" kern="0" dirty="0"/>
              <a:t>MSHMP Participants &amp; Team</a:t>
            </a:r>
          </a:p>
          <a:p>
            <a:r>
              <a:rPr lang="en-US" sz="2000" kern="0" dirty="0"/>
              <a:t>EEID PRRS team</a:t>
            </a:r>
          </a:p>
          <a:p>
            <a:pPr lvl="1"/>
            <a:r>
              <a:rPr lang="en-US" sz="1600" kern="0" dirty="0"/>
              <a:t>Declan Schroeder</a:t>
            </a:r>
          </a:p>
          <a:p>
            <a:pPr lvl="1"/>
            <a:r>
              <a:rPr lang="en-US" sz="1600" kern="0" dirty="0"/>
              <a:t>Albert Rovira</a:t>
            </a:r>
          </a:p>
          <a:p>
            <a:pPr lvl="1"/>
            <a:r>
              <a:rPr lang="en-US" sz="1600" kern="0" dirty="0"/>
              <a:t>Maxim </a:t>
            </a:r>
            <a:r>
              <a:rPr lang="en-US" sz="1600" kern="0" dirty="0" err="1"/>
              <a:t>Cheeran</a:t>
            </a:r>
            <a:endParaRPr lang="en-US" sz="1600" kern="0" dirty="0"/>
          </a:p>
          <a:p>
            <a:pPr lvl="1"/>
            <a:r>
              <a:rPr lang="en-US" sz="1600" kern="0" dirty="0"/>
              <a:t>Cesar Corzo</a:t>
            </a:r>
          </a:p>
          <a:p>
            <a:pPr lvl="1"/>
            <a:r>
              <a:rPr lang="en-US" sz="1600" kern="0" dirty="0"/>
              <a:t>Samantha Lycett</a:t>
            </a:r>
          </a:p>
          <a:p>
            <a:pPr lvl="1"/>
            <a:r>
              <a:rPr lang="en-US" sz="1600" kern="0" dirty="0"/>
              <a:t>Rowland Kao</a:t>
            </a:r>
          </a:p>
          <a:p>
            <a:pPr lvl="1"/>
            <a:r>
              <a:rPr lang="en-US" sz="1600" kern="0" dirty="0"/>
              <a:t>Andrea Doeschl-Wilson</a:t>
            </a:r>
          </a:p>
          <a:p>
            <a:endParaRPr lang="en-US" sz="2000" kern="0" dirty="0"/>
          </a:p>
          <a:p>
            <a:endParaRPr lang="en-US" sz="2000" kern="0" dirty="0"/>
          </a:p>
        </p:txBody>
      </p:sp>
      <p:sp>
        <p:nvSpPr>
          <p:cNvPr id="5" name="Text Placeholder 4">
            <a:extLst>
              <a:ext uri="{FF2B5EF4-FFF2-40B4-BE49-F238E27FC236}">
                <a16:creationId xmlns:a16="http://schemas.microsoft.com/office/drawing/2014/main" id="{5947F2D9-32CF-DC42-A72C-21F0FEBF97D2}"/>
              </a:ext>
            </a:extLst>
          </p:cNvPr>
          <p:cNvSpPr>
            <a:spLocks noGrp="1"/>
          </p:cNvSpPr>
          <p:nvPr>
            <p:ph type="body" sz="quarter" idx="10"/>
          </p:nvPr>
        </p:nvSpPr>
        <p:spPr/>
        <p:txBody>
          <a:bodyPr/>
          <a:lstStyle/>
          <a:p>
            <a:r>
              <a:rPr lang="en-US" dirty="0"/>
              <a:t> </a:t>
            </a:r>
          </a:p>
        </p:txBody>
      </p:sp>
      <p:pic>
        <p:nvPicPr>
          <p:cNvPr id="16" name="Picture 15">
            <a:extLst>
              <a:ext uri="{FF2B5EF4-FFF2-40B4-BE49-F238E27FC236}">
                <a16:creationId xmlns:a16="http://schemas.microsoft.com/office/drawing/2014/main" id="{AA8CCB5C-D0B1-A043-86F0-9A6A92BCA1C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94430" y="4324232"/>
            <a:ext cx="3270739" cy="1953099"/>
          </a:xfrm>
          <a:prstGeom prst="rect">
            <a:avLst/>
          </a:prstGeom>
        </p:spPr>
      </p:pic>
      <p:pic>
        <p:nvPicPr>
          <p:cNvPr id="17" name="Picture 16">
            <a:extLst>
              <a:ext uri="{FF2B5EF4-FFF2-40B4-BE49-F238E27FC236}">
                <a16:creationId xmlns:a16="http://schemas.microsoft.com/office/drawing/2014/main" id="{22496EA9-8653-D84D-A57C-775A1E30712E}"/>
              </a:ext>
            </a:extLst>
          </p:cNvPr>
          <p:cNvPicPr>
            <a:picLocks noChangeAspect="1"/>
          </p:cNvPicPr>
          <p:nvPr/>
        </p:nvPicPr>
        <p:blipFill>
          <a:blip r:embed="rId4"/>
          <a:stretch>
            <a:fillRect/>
          </a:stretch>
        </p:blipFill>
        <p:spPr>
          <a:xfrm>
            <a:off x="9084221" y="2919669"/>
            <a:ext cx="2394422" cy="1511373"/>
          </a:xfrm>
          <a:prstGeom prst="rect">
            <a:avLst/>
          </a:prstGeom>
        </p:spPr>
      </p:pic>
      <p:pic>
        <p:nvPicPr>
          <p:cNvPr id="18" name="Picture 17">
            <a:extLst>
              <a:ext uri="{FF2B5EF4-FFF2-40B4-BE49-F238E27FC236}">
                <a16:creationId xmlns:a16="http://schemas.microsoft.com/office/drawing/2014/main" id="{7FB2AAB3-8F3D-1740-8E94-2E446BF46B36}"/>
              </a:ext>
            </a:extLst>
          </p:cNvPr>
          <p:cNvPicPr>
            <a:picLocks noChangeAspect="1"/>
          </p:cNvPicPr>
          <p:nvPr/>
        </p:nvPicPr>
        <p:blipFill>
          <a:blip r:embed="rId5"/>
          <a:stretch>
            <a:fillRect/>
          </a:stretch>
        </p:blipFill>
        <p:spPr>
          <a:xfrm>
            <a:off x="10073967" y="1926200"/>
            <a:ext cx="1716771" cy="847943"/>
          </a:xfrm>
          <a:prstGeom prst="rect">
            <a:avLst/>
          </a:prstGeom>
        </p:spPr>
      </p:pic>
      <p:pic>
        <p:nvPicPr>
          <p:cNvPr id="20" name="Picture 19">
            <a:extLst>
              <a:ext uri="{FF2B5EF4-FFF2-40B4-BE49-F238E27FC236}">
                <a16:creationId xmlns:a16="http://schemas.microsoft.com/office/drawing/2014/main" id="{27133F4D-4040-0E45-85C4-BF9CE24B116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17003" y="1064933"/>
            <a:ext cx="1881990" cy="510220"/>
          </a:xfrm>
          <a:prstGeom prst="rect">
            <a:avLst/>
          </a:prstGeom>
        </p:spPr>
      </p:pic>
      <p:pic>
        <p:nvPicPr>
          <p:cNvPr id="1026" name="Picture 2" descr="Your QR code"/>
          <p:cNvPicPr>
            <a:picLocks noChangeAspect="1" noChangeArrowheads="1"/>
          </p:cNvPicPr>
          <p:nvPr/>
        </p:nvPicPr>
        <p:blipFill rotWithShape="1">
          <a:blip r:embed="rId7">
            <a:extLst>
              <a:ext uri="{28A0092B-C50C-407E-A947-70E740481C1C}">
                <a14:useLocalDpi xmlns:a14="http://schemas.microsoft.com/office/drawing/2010/main" val="0"/>
              </a:ext>
            </a:extLst>
          </a:blip>
          <a:srcRect l="7498" t="7185" r="7578" b="7890"/>
          <a:stretch/>
        </p:blipFill>
        <p:spPr bwMode="auto">
          <a:xfrm>
            <a:off x="3707216" y="1535314"/>
            <a:ext cx="1487703" cy="14877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193D6B-B436-9C4D-8029-AA24D5BE5B30}"/>
              </a:ext>
            </a:extLst>
          </p:cNvPr>
          <p:cNvSpPr txBox="1"/>
          <p:nvPr/>
        </p:nvSpPr>
        <p:spPr>
          <a:xfrm>
            <a:off x="3504959" y="3020495"/>
            <a:ext cx="1892216" cy="338554"/>
          </a:xfrm>
          <a:prstGeom prst="rect">
            <a:avLst/>
          </a:prstGeom>
          <a:noFill/>
          <a:effectLst>
            <a:softEdge rad="38100"/>
          </a:effectLst>
        </p:spPr>
        <p:txBody>
          <a:bodyPr wrap="square" rtlCol="0">
            <a:spAutoFit/>
          </a:bodyPr>
          <a:lstStyle/>
          <a:p>
            <a:pPr algn="ctr"/>
            <a:r>
              <a:rPr lang="en-US" sz="1600" i="1" dirty="0"/>
              <a:t>Our lab website</a:t>
            </a:r>
          </a:p>
        </p:txBody>
      </p:sp>
      <p:sp>
        <p:nvSpPr>
          <p:cNvPr id="15" name="Content Placeholder 2">
            <a:extLst>
              <a:ext uri="{FF2B5EF4-FFF2-40B4-BE49-F238E27FC236}">
                <a16:creationId xmlns:a16="http://schemas.microsoft.com/office/drawing/2014/main" id="{128E09BF-5652-0046-8458-B997295C6A8E}"/>
              </a:ext>
            </a:extLst>
          </p:cNvPr>
          <p:cNvSpPr txBox="1">
            <a:spLocks/>
          </p:cNvSpPr>
          <p:nvPr/>
        </p:nvSpPr>
        <p:spPr>
          <a:xfrm>
            <a:off x="4543532" y="4198421"/>
            <a:ext cx="5026865" cy="2352522"/>
          </a:xfrm>
          <a:prstGeom prst="rect">
            <a:avLst/>
          </a:prstGeom>
        </p:spPr>
        <p:txBody>
          <a:bodyPr/>
          <a:lstStyle>
            <a:lvl1pPr marL="342937" indent="-342937" algn="l" rtl="0" eaLnBrk="1" fontAlgn="base" hangingPunct="1">
              <a:spcBef>
                <a:spcPct val="20000"/>
              </a:spcBef>
              <a:spcAft>
                <a:spcPct val="0"/>
              </a:spcAft>
              <a:buClr>
                <a:srgbClr val="7A0019"/>
              </a:buClr>
              <a:buChar char="•"/>
              <a:defRPr sz="3200">
                <a:solidFill>
                  <a:srgbClr val="595959"/>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800">
                <a:solidFill>
                  <a:srgbClr val="595959"/>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400">
                <a:solidFill>
                  <a:srgbClr val="595959"/>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marL="0" indent="0">
              <a:buFontTx/>
              <a:buNone/>
            </a:pPr>
            <a:r>
              <a:rPr lang="en-US" sz="2000" b="1" kern="0" dirty="0"/>
              <a:t>Our lab:</a:t>
            </a:r>
          </a:p>
          <a:p>
            <a:pPr marL="0" indent="0">
              <a:buFontTx/>
              <a:buNone/>
            </a:pPr>
            <a:r>
              <a:rPr lang="en-US" sz="2000" u="sng" kern="0" dirty="0"/>
              <a:t>Kimberly VanderWaal</a:t>
            </a:r>
          </a:p>
          <a:p>
            <a:pPr marL="0" indent="0">
              <a:buFontTx/>
              <a:buNone/>
            </a:pPr>
            <a:r>
              <a:rPr lang="en-US" sz="2000" kern="0" dirty="0"/>
              <a:t>Dennis </a:t>
            </a:r>
            <a:r>
              <a:rPr lang="en-US" sz="2000" kern="0" dirty="0" err="1"/>
              <a:t>Makau</a:t>
            </a:r>
            <a:endParaRPr lang="en-US" sz="2000" kern="0" dirty="0"/>
          </a:p>
          <a:p>
            <a:pPr marL="0" indent="0">
              <a:buFontTx/>
              <a:buNone/>
            </a:pPr>
            <a:r>
              <a:rPr lang="en-US" sz="2000" dirty="0" err="1"/>
              <a:t>Nakarin</a:t>
            </a:r>
            <a:r>
              <a:rPr lang="en-US" sz="2000" dirty="0"/>
              <a:t> </a:t>
            </a:r>
            <a:r>
              <a:rPr lang="en-US" sz="2000" dirty="0" err="1"/>
              <a:t>Pamornchainavakul</a:t>
            </a:r>
            <a:endParaRPr lang="en-US" sz="2000" dirty="0"/>
          </a:p>
          <a:p>
            <a:pPr marL="0" indent="0">
              <a:buFontTx/>
              <a:buNone/>
            </a:pPr>
            <a:r>
              <a:rPr lang="en-US" sz="2000" dirty="0"/>
              <a:t>Julia Baker</a:t>
            </a:r>
          </a:p>
          <a:p>
            <a:pPr marL="0" indent="0">
              <a:buFontTx/>
              <a:buNone/>
            </a:pPr>
            <a:r>
              <a:rPr lang="en-US" sz="2000" kern="0" dirty="0"/>
              <a:t>João Herrera</a:t>
            </a:r>
          </a:p>
          <a:p>
            <a:pPr marL="0" indent="0">
              <a:buFontTx/>
              <a:buNone/>
            </a:pPr>
            <a:endParaRPr lang="en-US" sz="1600" kern="0" dirty="0"/>
          </a:p>
          <a:p>
            <a:endParaRPr lang="en-US" sz="2000" kern="0" dirty="0"/>
          </a:p>
          <a:p>
            <a:endParaRPr lang="en-US" sz="2000" kern="0" dirty="0"/>
          </a:p>
        </p:txBody>
      </p:sp>
      <p:sp>
        <p:nvSpPr>
          <p:cNvPr id="22" name="PB">
            <a:extLst>
              <a:ext uri="{FF2B5EF4-FFF2-40B4-BE49-F238E27FC236}">
                <a16:creationId xmlns:a16="http://schemas.microsoft.com/office/drawing/2014/main" id="{57E29626-D1EF-4F66-BC07-7F1FD81B083F}"/>
              </a:ext>
            </a:extLst>
          </p:cNvPr>
          <p:cNvSpPr/>
          <p:nvPr/>
        </p:nvSpPr>
        <p:spPr bwMode="auto">
          <a:xfrm>
            <a:off x="0" y="6819900"/>
            <a:ext cx="12192000"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Content Placeholder 2">
            <a:extLst>
              <a:ext uri="{FF2B5EF4-FFF2-40B4-BE49-F238E27FC236}">
                <a16:creationId xmlns:a16="http://schemas.microsoft.com/office/drawing/2014/main" id="{C2CC84F4-37F8-486D-9621-C34CDDDF7CDE}"/>
              </a:ext>
            </a:extLst>
          </p:cNvPr>
          <p:cNvSpPr txBox="1">
            <a:spLocks/>
          </p:cNvSpPr>
          <p:nvPr/>
        </p:nvSpPr>
        <p:spPr>
          <a:xfrm>
            <a:off x="327792" y="1287596"/>
            <a:ext cx="2749295" cy="662180"/>
          </a:xfrm>
          <a:prstGeom prst="rect">
            <a:avLst/>
          </a:prstGeom>
        </p:spPr>
        <p:txBody>
          <a:bodyPr/>
          <a:lstStyle>
            <a:lvl1pPr marL="342937" indent="-342937" algn="l" rtl="0" eaLnBrk="1" fontAlgn="base" hangingPunct="1">
              <a:spcBef>
                <a:spcPct val="20000"/>
              </a:spcBef>
              <a:spcAft>
                <a:spcPct val="0"/>
              </a:spcAft>
              <a:buClr>
                <a:srgbClr val="7A0019"/>
              </a:buClr>
              <a:buChar char="•"/>
              <a:defRPr sz="3200">
                <a:solidFill>
                  <a:srgbClr val="595959"/>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800">
                <a:solidFill>
                  <a:srgbClr val="595959"/>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400">
                <a:solidFill>
                  <a:srgbClr val="595959"/>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2000">
                <a:solidFill>
                  <a:srgbClr val="595959"/>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marL="0" indent="0" algn="ctr">
              <a:buFontTx/>
              <a:buNone/>
            </a:pPr>
            <a:r>
              <a:rPr lang="en-US" sz="2000" b="1" kern="0" dirty="0"/>
              <a:t>ipaplosk@umn.edu</a:t>
            </a:r>
            <a:endParaRPr lang="en-US" sz="2000" kern="0" dirty="0"/>
          </a:p>
        </p:txBody>
      </p:sp>
      <p:pic>
        <p:nvPicPr>
          <p:cNvPr id="24" name="Picture 23">
            <a:extLst>
              <a:ext uri="{FF2B5EF4-FFF2-40B4-BE49-F238E27FC236}">
                <a16:creationId xmlns:a16="http://schemas.microsoft.com/office/drawing/2014/main" id="{437AC2F3-C234-47A2-8F64-D03D9B858E14}"/>
              </a:ext>
            </a:extLst>
          </p:cNvPr>
          <p:cNvPicPr>
            <a:picLocks noChangeAspect="1"/>
          </p:cNvPicPr>
          <p:nvPr/>
        </p:nvPicPr>
        <p:blipFill>
          <a:blip r:embed="rId8"/>
          <a:stretch>
            <a:fillRect/>
          </a:stretch>
        </p:blipFill>
        <p:spPr>
          <a:xfrm>
            <a:off x="245729" y="3565586"/>
            <a:ext cx="3891188" cy="2405233"/>
          </a:xfrm>
          <a:prstGeom prst="rect">
            <a:avLst/>
          </a:prstGeom>
          <a:ln>
            <a:noFill/>
          </a:ln>
          <a:effectLst>
            <a:softEdge rad="112500"/>
          </a:effectLst>
        </p:spPr>
      </p:pic>
    </p:spTree>
    <p:extLst>
      <p:ext uri="{BB962C8B-B14F-4D97-AF65-F5344CB8AC3E}">
        <p14:creationId xmlns:p14="http://schemas.microsoft.com/office/powerpoint/2010/main" val="321409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DC94-1BF3-473C-A144-23080EF26CD9}"/>
              </a:ext>
            </a:extLst>
          </p:cNvPr>
          <p:cNvSpPr>
            <a:spLocks noGrp="1"/>
          </p:cNvSpPr>
          <p:nvPr>
            <p:ph type="title"/>
          </p:nvPr>
        </p:nvSpPr>
        <p:spPr/>
        <p:txBody>
          <a:bodyPr/>
          <a:lstStyle/>
          <a:p>
            <a:r>
              <a:rPr lang="en-US" dirty="0"/>
              <a:t>Minnesota swine industry and PRRSV</a:t>
            </a:r>
          </a:p>
        </p:txBody>
      </p:sp>
      <p:sp>
        <p:nvSpPr>
          <p:cNvPr id="3" name="Content Placeholder 2">
            <a:extLst>
              <a:ext uri="{FF2B5EF4-FFF2-40B4-BE49-F238E27FC236}">
                <a16:creationId xmlns:a16="http://schemas.microsoft.com/office/drawing/2014/main" id="{333974A0-D8BA-43C8-B8B7-FE61D35A0E68}"/>
              </a:ext>
            </a:extLst>
          </p:cNvPr>
          <p:cNvSpPr>
            <a:spLocks noGrp="1"/>
          </p:cNvSpPr>
          <p:nvPr>
            <p:ph idx="1"/>
          </p:nvPr>
        </p:nvSpPr>
        <p:spPr>
          <a:xfrm>
            <a:off x="160638" y="1359243"/>
            <a:ext cx="6103002" cy="4355757"/>
          </a:xfrm>
        </p:spPr>
        <p:txBody>
          <a:bodyPr/>
          <a:lstStyle/>
          <a:p>
            <a:r>
              <a:rPr lang="en-US" dirty="0"/>
              <a:t>Minnesota is the 2</a:t>
            </a:r>
            <a:r>
              <a:rPr lang="en-US" baseline="30000" dirty="0"/>
              <a:t>nd</a:t>
            </a:r>
            <a:r>
              <a:rPr lang="en-US" dirty="0"/>
              <a:t> state in the US by hog inventory</a:t>
            </a:r>
          </a:p>
          <a:p>
            <a:pPr lvl="1"/>
            <a:r>
              <a:rPr lang="en-US" dirty="0"/>
              <a:t>&gt;3,200 sites; &gt;8 million heads;       &gt;15 million animals harvested each year; &gt;U$3.3 billion in 2021</a:t>
            </a:r>
          </a:p>
          <a:p>
            <a:r>
              <a:rPr lang="en-US" dirty="0"/>
              <a:t>Porcine Reproductive and Respiratory Syndrome Virus</a:t>
            </a:r>
          </a:p>
          <a:p>
            <a:pPr lvl="1"/>
            <a:r>
              <a:rPr lang="en-US" dirty="0"/>
              <a:t>RNA virus that infects swine</a:t>
            </a:r>
          </a:p>
          <a:p>
            <a:pPr lvl="1"/>
            <a:r>
              <a:rPr lang="en-US" dirty="0"/>
              <a:t>&gt;U$603 million in productivity losses annually </a:t>
            </a:r>
            <a:r>
              <a:rPr lang="en-US" sz="1800" dirty="0"/>
              <a:t>(2013 data)</a:t>
            </a:r>
            <a:endParaRPr lang="en-US" dirty="0"/>
          </a:p>
          <a:p>
            <a:pPr lvl="1"/>
            <a:r>
              <a:rPr lang="en-US" b="1" dirty="0"/>
              <a:t>Genetic diversity of PRRSV is large and increasing</a:t>
            </a:r>
          </a:p>
        </p:txBody>
      </p:sp>
      <p:sp>
        <p:nvSpPr>
          <p:cNvPr id="4" name="Text Placeholder 3">
            <a:extLst>
              <a:ext uri="{FF2B5EF4-FFF2-40B4-BE49-F238E27FC236}">
                <a16:creationId xmlns:a16="http://schemas.microsoft.com/office/drawing/2014/main" id="{4DF1E74D-3EC0-4A8D-8F31-B6139C818B73}"/>
              </a:ext>
            </a:extLst>
          </p:cNvPr>
          <p:cNvSpPr>
            <a:spLocks noGrp="1"/>
          </p:cNvSpPr>
          <p:nvPr>
            <p:ph type="body" sz="quarter" idx="10"/>
          </p:nvPr>
        </p:nvSpPr>
        <p:spPr/>
        <p:txBody>
          <a:bodyPr/>
          <a:lstStyle/>
          <a:p>
            <a:r>
              <a:rPr lang="en-US" dirty="0"/>
              <a:t>Part 1: Brief intro</a:t>
            </a:r>
          </a:p>
        </p:txBody>
      </p:sp>
      <p:pic>
        <p:nvPicPr>
          <p:cNvPr id="10" name="Picture 9">
            <a:extLst>
              <a:ext uri="{FF2B5EF4-FFF2-40B4-BE49-F238E27FC236}">
                <a16:creationId xmlns:a16="http://schemas.microsoft.com/office/drawing/2014/main" id="{431288ED-544B-4864-8718-7F9D32B49447}"/>
              </a:ext>
            </a:extLst>
          </p:cNvPr>
          <p:cNvPicPr>
            <a:picLocks noChangeAspect="1"/>
          </p:cNvPicPr>
          <p:nvPr/>
        </p:nvPicPr>
        <p:blipFill>
          <a:blip r:embed="rId2"/>
          <a:stretch>
            <a:fillRect/>
          </a:stretch>
        </p:blipFill>
        <p:spPr>
          <a:xfrm>
            <a:off x="6464956" y="1353132"/>
            <a:ext cx="5377138" cy="4151736"/>
          </a:xfrm>
          <a:prstGeom prst="rect">
            <a:avLst/>
          </a:prstGeom>
        </p:spPr>
      </p:pic>
    </p:spTree>
    <p:extLst>
      <p:ext uri="{BB962C8B-B14F-4D97-AF65-F5344CB8AC3E}">
        <p14:creationId xmlns:p14="http://schemas.microsoft.com/office/powerpoint/2010/main" val="155634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PRRSV is a genetically diverse virus</a:t>
            </a:r>
          </a:p>
        </p:txBody>
      </p:sp>
      <p:grpSp>
        <p:nvGrpSpPr>
          <p:cNvPr id="3" name="Group 2"/>
          <p:cNvGrpSpPr/>
          <p:nvPr/>
        </p:nvGrpSpPr>
        <p:grpSpPr>
          <a:xfrm>
            <a:off x="5329881" y="1246938"/>
            <a:ext cx="6553200" cy="1715607"/>
            <a:chOff x="1371600" y="1240972"/>
            <a:chExt cx="9067800" cy="2373922"/>
          </a:xfrm>
        </p:grpSpPr>
        <p:sp>
          <p:nvSpPr>
            <p:cNvPr id="4" name="Rectangle 3">
              <a:extLst>
                <a:ext uri="{FF2B5EF4-FFF2-40B4-BE49-F238E27FC236}">
                  <a16:creationId xmlns:a16="http://schemas.microsoft.com/office/drawing/2014/main" id="{261505EF-14DD-B24F-9808-BFABA85F7828}"/>
                </a:ext>
              </a:extLst>
            </p:cNvPr>
            <p:cNvSpPr/>
            <p:nvPr/>
          </p:nvSpPr>
          <p:spPr bwMode="auto">
            <a:xfrm>
              <a:off x="4209887" y="2624293"/>
              <a:ext cx="3467425" cy="990601"/>
            </a:xfrm>
            <a:prstGeom prst="rect">
              <a:avLst/>
            </a:prstGeom>
            <a:gradFill>
              <a:gsLst>
                <a:gs pos="0">
                  <a:srgbClr val="92D050"/>
                </a:gs>
                <a:gs pos="100000">
                  <a:schemeClr val="accent4">
                    <a:tint val="37000"/>
                    <a:satMod val="300000"/>
                  </a:schemeClr>
                </a:gs>
                <a:gs pos="100000">
                  <a:schemeClr val="accent4">
                    <a:tint val="15000"/>
                    <a:satMod val="350000"/>
                  </a:schemeClr>
                </a:gs>
              </a:gsLst>
            </a:gradFill>
            <a:ln>
              <a:no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Arial" charset="0"/>
                  <a:ea typeface="ＭＳ Ｐゴシック" charset="0"/>
                  <a:cs typeface="ＭＳ Ｐゴシック" charset="0"/>
                </a:rPr>
                <a:t>PRRSV Evolution in a complex landscape</a:t>
              </a:r>
            </a:p>
          </p:txBody>
        </p:sp>
        <p:sp>
          <p:nvSpPr>
            <p:cNvPr id="6" name="Rectangle 5">
              <a:extLst>
                <a:ext uri="{FF2B5EF4-FFF2-40B4-BE49-F238E27FC236}">
                  <a16:creationId xmlns:a16="http://schemas.microsoft.com/office/drawing/2014/main" id="{E596EEFF-8584-B747-9CB1-AF74FBD8051C}"/>
                </a:ext>
              </a:extLst>
            </p:cNvPr>
            <p:cNvSpPr/>
            <p:nvPr/>
          </p:nvSpPr>
          <p:spPr bwMode="auto">
            <a:xfrm>
              <a:off x="1371600" y="1240972"/>
              <a:ext cx="2514600" cy="742950"/>
            </a:xfrm>
            <a:prstGeom prst="rect">
              <a:avLst/>
            </a:prstGeom>
            <a:gradFill>
              <a:gsLst>
                <a:gs pos="0">
                  <a:schemeClr val="accent4">
                    <a:lumMod val="75000"/>
                    <a:lumOff val="25000"/>
                  </a:schemeClr>
                </a:gs>
                <a:gs pos="100000">
                  <a:schemeClr val="accent4">
                    <a:tint val="37000"/>
                    <a:satMod val="300000"/>
                  </a:schemeClr>
                </a:gs>
                <a:gs pos="100000">
                  <a:schemeClr val="accent4">
                    <a:tint val="15000"/>
                    <a:satMod val="350000"/>
                  </a:schemeClr>
                </a:gs>
              </a:gsLst>
            </a:gradFill>
            <a:ln>
              <a:no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Random mutation</a:t>
              </a:r>
            </a:p>
          </p:txBody>
        </p:sp>
        <p:sp>
          <p:nvSpPr>
            <p:cNvPr id="7" name="Rectangle 6">
              <a:extLst>
                <a:ext uri="{FF2B5EF4-FFF2-40B4-BE49-F238E27FC236}">
                  <a16:creationId xmlns:a16="http://schemas.microsoft.com/office/drawing/2014/main" id="{1B34300C-1BB1-0842-97A9-F921CDC82174}"/>
                </a:ext>
              </a:extLst>
            </p:cNvPr>
            <p:cNvSpPr/>
            <p:nvPr/>
          </p:nvSpPr>
          <p:spPr bwMode="auto">
            <a:xfrm>
              <a:off x="4677228" y="1240972"/>
              <a:ext cx="2514600" cy="742950"/>
            </a:xfrm>
            <a:prstGeom prst="rect">
              <a:avLst/>
            </a:prstGeom>
            <a:gradFill>
              <a:gsLst>
                <a:gs pos="0">
                  <a:schemeClr val="accent4">
                    <a:lumMod val="75000"/>
                    <a:lumOff val="25000"/>
                  </a:schemeClr>
                </a:gs>
                <a:gs pos="100000">
                  <a:schemeClr val="accent4">
                    <a:tint val="37000"/>
                    <a:satMod val="300000"/>
                  </a:schemeClr>
                </a:gs>
                <a:gs pos="100000">
                  <a:schemeClr val="accent4">
                    <a:tint val="15000"/>
                    <a:satMod val="350000"/>
                  </a:schemeClr>
                </a:gs>
              </a:gsLst>
            </a:gradFill>
            <a:ln>
              <a:no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Recombination</a:t>
              </a:r>
            </a:p>
          </p:txBody>
        </p:sp>
        <p:sp>
          <p:nvSpPr>
            <p:cNvPr id="9" name="Rectangle 8">
              <a:extLst>
                <a:ext uri="{FF2B5EF4-FFF2-40B4-BE49-F238E27FC236}">
                  <a16:creationId xmlns:a16="http://schemas.microsoft.com/office/drawing/2014/main" id="{623230A8-A8AE-4245-A940-0A92762104FB}"/>
                </a:ext>
              </a:extLst>
            </p:cNvPr>
            <p:cNvSpPr/>
            <p:nvPr/>
          </p:nvSpPr>
          <p:spPr bwMode="auto">
            <a:xfrm>
              <a:off x="7924800" y="1240972"/>
              <a:ext cx="2514600" cy="742950"/>
            </a:xfrm>
            <a:prstGeom prst="rect">
              <a:avLst/>
            </a:prstGeom>
            <a:gradFill>
              <a:gsLst>
                <a:gs pos="0">
                  <a:schemeClr val="accent4">
                    <a:lumMod val="75000"/>
                    <a:lumOff val="25000"/>
                  </a:schemeClr>
                </a:gs>
                <a:gs pos="100000">
                  <a:schemeClr val="accent4">
                    <a:tint val="37000"/>
                    <a:satMod val="300000"/>
                  </a:schemeClr>
                </a:gs>
                <a:gs pos="100000">
                  <a:schemeClr val="accent4">
                    <a:tint val="15000"/>
                    <a:satMod val="350000"/>
                  </a:schemeClr>
                </a:gs>
              </a:gsLst>
            </a:gradFill>
            <a:ln>
              <a:no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Immune selection</a:t>
              </a:r>
            </a:p>
          </p:txBody>
        </p:sp>
        <p:cxnSp>
          <p:nvCxnSpPr>
            <p:cNvPr id="12" name="Elbow Connector 11">
              <a:extLst>
                <a:ext uri="{FF2B5EF4-FFF2-40B4-BE49-F238E27FC236}">
                  <a16:creationId xmlns:a16="http://schemas.microsoft.com/office/drawing/2014/main" id="{44DBACCE-19BB-4942-9D0E-53688A705866}"/>
                </a:ext>
              </a:extLst>
            </p:cNvPr>
            <p:cNvCxnSpPr>
              <a:cxnSpLocks/>
              <a:stCxn id="6" idx="2"/>
              <a:endCxn id="4" idx="0"/>
            </p:cNvCxnSpPr>
            <p:nvPr/>
          </p:nvCxnSpPr>
          <p:spPr bwMode="auto">
            <a:xfrm rot="16200000" flipH="1">
              <a:off x="3966064" y="646757"/>
              <a:ext cx="640371" cy="3314699"/>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Elbow Connector 12">
              <a:extLst>
                <a:ext uri="{FF2B5EF4-FFF2-40B4-BE49-F238E27FC236}">
                  <a16:creationId xmlns:a16="http://schemas.microsoft.com/office/drawing/2014/main" id="{D8805BE4-C618-514B-A6F8-7AA89BC64107}"/>
                </a:ext>
              </a:extLst>
            </p:cNvPr>
            <p:cNvCxnSpPr>
              <a:cxnSpLocks/>
              <a:stCxn id="9" idx="2"/>
              <a:endCxn id="4" idx="0"/>
            </p:cNvCxnSpPr>
            <p:nvPr/>
          </p:nvCxnSpPr>
          <p:spPr bwMode="auto">
            <a:xfrm rot="5400000">
              <a:off x="7242666" y="684858"/>
              <a:ext cx="640371" cy="3238501"/>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Elbow Connector 15">
              <a:extLst>
                <a:ext uri="{FF2B5EF4-FFF2-40B4-BE49-F238E27FC236}">
                  <a16:creationId xmlns:a16="http://schemas.microsoft.com/office/drawing/2014/main" id="{85928C2E-6861-4340-A365-1E247A3CA12F}"/>
                </a:ext>
              </a:extLst>
            </p:cNvPr>
            <p:cNvCxnSpPr>
              <a:cxnSpLocks/>
              <a:stCxn id="7" idx="2"/>
              <a:endCxn id="4" idx="0"/>
            </p:cNvCxnSpPr>
            <p:nvPr/>
          </p:nvCxnSpPr>
          <p:spPr bwMode="auto">
            <a:xfrm rot="16200000" flipH="1">
              <a:off x="5618879" y="2299571"/>
              <a:ext cx="640371" cy="9072"/>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5" name="TextBox 4"/>
          <p:cNvSpPr txBox="1"/>
          <p:nvPr/>
        </p:nvSpPr>
        <p:spPr>
          <a:xfrm>
            <a:off x="226243" y="1197225"/>
            <a:ext cx="4468305" cy="1560624"/>
          </a:xfrm>
          <a:prstGeom prst="rect">
            <a:avLst/>
          </a:prstGeom>
          <a:noFill/>
        </p:spPr>
        <p:txBody>
          <a:bodyPr wrap="square" rtlCol="0">
            <a:spAutoFit/>
          </a:bodyPr>
          <a:lstStyle/>
          <a:p>
            <a:endParaRPr lang="en-US" dirty="0"/>
          </a:p>
        </p:txBody>
      </p:sp>
      <p:sp>
        <p:nvSpPr>
          <p:cNvPr id="23" name="Content Placeholder 2"/>
          <p:cNvSpPr txBox="1">
            <a:spLocks/>
          </p:cNvSpPr>
          <p:nvPr/>
        </p:nvSpPr>
        <p:spPr bwMode="auto">
          <a:xfrm>
            <a:off x="53399" y="1206673"/>
            <a:ext cx="6381174" cy="24924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68589" tIns="34295" rIns="68589" bIns="34295" numCol="1" anchor="t" anchorCtr="0" compatLnSpc="1">
            <a:prstTxWarp prst="textNoShape">
              <a:avLst/>
            </a:prstTxWarp>
          </a:bodyPr>
          <a:lstStyle>
            <a:lvl1pPr marL="342937" indent="-342937" algn="l" rtl="0" eaLnBrk="1" fontAlgn="base" hangingPunct="1">
              <a:spcBef>
                <a:spcPct val="20000"/>
              </a:spcBef>
              <a:spcAft>
                <a:spcPct val="0"/>
              </a:spcAft>
              <a:buClr>
                <a:srgbClr val="7A0019"/>
              </a:buClr>
              <a:buChar char="•"/>
              <a:defRPr sz="2400">
                <a:solidFill>
                  <a:schemeClr val="tx1"/>
                </a:solidFill>
                <a:latin typeface="+mn-lt"/>
                <a:ea typeface="ＭＳ Ｐゴシック" charset="0"/>
                <a:cs typeface="ＭＳ Ｐゴシック" charset="0"/>
              </a:defRPr>
            </a:lvl1pPr>
            <a:lvl2pPr marL="743031" indent="-285781" algn="l" rtl="0" eaLnBrk="1" fontAlgn="base" hangingPunct="1">
              <a:spcBef>
                <a:spcPct val="20000"/>
              </a:spcBef>
              <a:spcAft>
                <a:spcPct val="0"/>
              </a:spcAft>
              <a:buClr>
                <a:srgbClr val="7A0019"/>
              </a:buClr>
              <a:buChar char="–"/>
              <a:defRPr sz="2400">
                <a:solidFill>
                  <a:schemeClr val="tx1"/>
                </a:solidFill>
                <a:latin typeface="+mn-lt"/>
                <a:ea typeface="ＭＳ Ｐゴシック" charset="0"/>
              </a:defRPr>
            </a:lvl2pPr>
            <a:lvl3pPr marL="1143123" indent="-228625" algn="l" rtl="0" eaLnBrk="1" fontAlgn="base" hangingPunct="1">
              <a:spcBef>
                <a:spcPct val="20000"/>
              </a:spcBef>
              <a:spcAft>
                <a:spcPct val="0"/>
              </a:spcAft>
              <a:buClr>
                <a:srgbClr val="7A0019"/>
              </a:buClr>
              <a:buChar char="•"/>
              <a:defRPr sz="2000">
                <a:solidFill>
                  <a:schemeClr val="tx1"/>
                </a:solidFill>
                <a:latin typeface="+mn-lt"/>
                <a:ea typeface="ＭＳ Ｐゴシック" charset="0"/>
              </a:defRPr>
            </a:lvl3pPr>
            <a:lvl4pPr marL="1600373" indent="-228625" algn="l" rtl="0" eaLnBrk="1" fontAlgn="base" hangingPunct="1">
              <a:spcBef>
                <a:spcPct val="20000"/>
              </a:spcBef>
              <a:spcAft>
                <a:spcPct val="0"/>
              </a:spcAft>
              <a:buClr>
                <a:srgbClr val="7A0019"/>
              </a:buClr>
              <a:buChar char="–"/>
              <a:defRPr sz="1800">
                <a:solidFill>
                  <a:schemeClr val="tx1"/>
                </a:solidFill>
                <a:latin typeface="+mn-lt"/>
                <a:ea typeface="ＭＳ Ｐゴシック" charset="0"/>
              </a:defRPr>
            </a:lvl4pPr>
            <a:lvl5pPr marL="2057623" indent="-228625" algn="l" rtl="0" eaLnBrk="1" fontAlgn="base" hangingPunct="1">
              <a:spcBef>
                <a:spcPct val="20000"/>
              </a:spcBef>
              <a:spcAft>
                <a:spcPct val="0"/>
              </a:spcAft>
              <a:buClr>
                <a:srgbClr val="7A0019"/>
              </a:buClr>
              <a:buChar char="»"/>
              <a:defRPr sz="1800">
                <a:solidFill>
                  <a:schemeClr val="tx1"/>
                </a:solidFill>
                <a:latin typeface="+mn-lt"/>
                <a:ea typeface="ＭＳ Ｐゴシック" charset="0"/>
              </a:defRPr>
            </a:lvl5pPr>
            <a:lvl6pPr marL="2514872" indent="-228625"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2122" indent="-228625"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372" indent="-228625"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621" indent="-228625"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marL="112713" indent="-112713"/>
            <a:r>
              <a:rPr lang="en-US" sz="1400" kern="0" dirty="0"/>
              <a:t>PRRSV substitution rates are high even among RNA viruses</a:t>
            </a:r>
          </a:p>
          <a:p>
            <a:pPr marL="112713" indent="-112713"/>
            <a:r>
              <a:rPr lang="en-US" sz="1400" kern="0" dirty="0"/>
              <a:t>Evolutionary changes = genetic variability = antigenic variability</a:t>
            </a:r>
          </a:p>
          <a:p>
            <a:pPr marL="112713" indent="-112713"/>
            <a:r>
              <a:rPr lang="en-US" sz="1400" kern="0" dirty="0"/>
              <a:t>Variable cross-protection amongst heterologous strain</a:t>
            </a:r>
          </a:p>
          <a:p>
            <a:pPr marL="112713" indent="-112713"/>
            <a:endParaRPr lang="en-US" sz="1400" kern="0" dirty="0"/>
          </a:p>
          <a:p>
            <a:pPr marL="112713" indent="-112713"/>
            <a:r>
              <a:rPr lang="en-US" sz="1400" kern="0" dirty="0"/>
              <a:t>Like many viruses, PRRSV is incredibly diverse</a:t>
            </a:r>
          </a:p>
          <a:p>
            <a:pPr marL="512807" lvl="1" indent="-112713"/>
            <a:r>
              <a:rPr lang="en-US" sz="1400" kern="0" dirty="0"/>
              <a:t>Multi-strain dynamics</a:t>
            </a:r>
          </a:p>
          <a:p>
            <a:pPr marL="512807" lvl="1" indent="-112713"/>
            <a:r>
              <a:rPr lang="en-US" sz="1400" kern="0" dirty="0"/>
              <a:t>Several hypothesis on how strains emerge</a:t>
            </a:r>
          </a:p>
          <a:p>
            <a:pPr marL="512807" lvl="1" indent="-112713"/>
            <a:r>
              <a:rPr lang="en-US" sz="1400" b="1" u="sng" kern="0" dirty="0"/>
              <a:t>Continuous emergence of new strains</a:t>
            </a:r>
            <a:endParaRPr lang="en-US" sz="1400" kern="0" dirty="0"/>
          </a:p>
        </p:txBody>
      </p:sp>
      <p:sp>
        <p:nvSpPr>
          <p:cNvPr id="25" name="PB">
            <a:extLst>
              <a:ext uri="{FF2B5EF4-FFF2-40B4-BE49-F238E27FC236}">
                <a16:creationId xmlns:a16="http://schemas.microsoft.com/office/drawing/2014/main" id="{094DB9FC-AFA2-442C-A4B7-FB303E9C6FC7}"/>
              </a:ext>
            </a:extLst>
          </p:cNvPr>
          <p:cNvSpPr/>
          <p:nvPr/>
        </p:nvSpPr>
        <p:spPr bwMode="auto">
          <a:xfrm>
            <a:off x="0" y="6819900"/>
            <a:ext cx="2032000"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28" name="Group 27">
            <a:extLst>
              <a:ext uri="{FF2B5EF4-FFF2-40B4-BE49-F238E27FC236}">
                <a16:creationId xmlns:a16="http://schemas.microsoft.com/office/drawing/2014/main" id="{61650C73-FEC9-4339-AC21-98F57F837EC7}"/>
              </a:ext>
            </a:extLst>
          </p:cNvPr>
          <p:cNvGrpSpPr/>
          <p:nvPr/>
        </p:nvGrpSpPr>
        <p:grpSpPr>
          <a:xfrm>
            <a:off x="2379869" y="3282696"/>
            <a:ext cx="7111387" cy="3098701"/>
            <a:chOff x="2379869" y="3227832"/>
            <a:chExt cx="7111387" cy="3098701"/>
          </a:xfrm>
        </p:grpSpPr>
        <p:pic>
          <p:nvPicPr>
            <p:cNvPr id="20" name="Picture 19"/>
            <p:cNvPicPr>
              <a:picLocks noChangeAspect="1"/>
            </p:cNvPicPr>
            <p:nvPr/>
          </p:nvPicPr>
          <p:blipFill rotWithShape="1">
            <a:blip r:embed="rId3"/>
            <a:srcRect t="18891" b="16662"/>
            <a:stretch/>
          </p:blipFill>
          <p:spPr>
            <a:xfrm>
              <a:off x="6185702" y="3354336"/>
              <a:ext cx="3305554" cy="2472615"/>
            </a:xfrm>
            <a:prstGeom prst="rect">
              <a:avLst/>
            </a:prstGeom>
          </p:spPr>
        </p:pic>
        <p:pic>
          <p:nvPicPr>
            <p:cNvPr id="15" name="Picture 2" descr="Fig. 2. Nucleotide substitution rates and results of the molecular clock test for the 32 viruses where correcting for differences in isolation times significantly improved the likelihood of a single rate model of evolution. Vector-transmitted viruses are indicated by asterisks, and error bars represent 0.95 confidence intervals."/>
            <p:cNvPicPr>
              <a:picLocks noChangeAspect="1" noChangeArrowheads="1"/>
            </p:cNvPicPr>
            <p:nvPr/>
          </p:nvPicPr>
          <p:blipFill rotWithShape="1">
            <a:blip r:embed="rId4">
              <a:extLst>
                <a:ext uri="{28A0092B-C50C-407E-A947-70E740481C1C}">
                  <a14:useLocalDpi xmlns:a14="http://schemas.microsoft.com/office/drawing/2010/main" val="0"/>
                </a:ext>
              </a:extLst>
            </a:blip>
            <a:srcRect b="4117"/>
            <a:stretch/>
          </p:blipFill>
          <p:spPr bwMode="auto">
            <a:xfrm>
              <a:off x="2379869" y="3667792"/>
              <a:ext cx="4054704" cy="21591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476469" y="5744656"/>
              <a:ext cx="3861504" cy="418812"/>
            </a:xfrm>
            <a:prstGeom prst="rect">
              <a:avLst/>
            </a:prstGeom>
            <a:noFill/>
          </p:spPr>
          <p:txBody>
            <a:bodyPr wrap="square" rtlCol="0">
              <a:spAutoFit/>
            </a:bodyPr>
            <a:lstStyle/>
            <a:p>
              <a:pPr algn="ctr"/>
              <a:r>
                <a:rPr lang="en-US" sz="900" dirty="0">
                  <a:hlinkClick r:id="rId5"/>
                </a:rPr>
                <a:t>Rates of Molecular Evolution in RNA Viruses: A Quantitative Phylogenetic Analysis</a:t>
              </a:r>
              <a:endParaRPr lang="en-US" sz="900" dirty="0"/>
            </a:p>
          </p:txBody>
        </p:sp>
        <p:sp>
          <p:nvSpPr>
            <p:cNvPr id="26" name="Rectangle 25">
              <a:extLst>
                <a:ext uri="{FF2B5EF4-FFF2-40B4-BE49-F238E27FC236}">
                  <a16:creationId xmlns:a16="http://schemas.microsoft.com/office/drawing/2014/main" id="{3B14A3B3-09CF-4CB0-87BA-F51AA4D7F2F6}"/>
                </a:ext>
              </a:extLst>
            </p:cNvPr>
            <p:cNvSpPr/>
            <p:nvPr/>
          </p:nvSpPr>
          <p:spPr bwMode="auto">
            <a:xfrm>
              <a:off x="6096000" y="3227832"/>
              <a:ext cx="478536" cy="43996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7" name="Picture 26">
              <a:extLst>
                <a:ext uri="{FF2B5EF4-FFF2-40B4-BE49-F238E27FC236}">
                  <a16:creationId xmlns:a16="http://schemas.microsoft.com/office/drawing/2014/main" id="{43937A45-3D58-43C7-B22F-88F1667BF1E2}"/>
                </a:ext>
              </a:extLst>
            </p:cNvPr>
            <p:cNvPicPr>
              <a:picLocks noChangeAspect="1"/>
            </p:cNvPicPr>
            <p:nvPr/>
          </p:nvPicPr>
          <p:blipFill rotWithShape="1">
            <a:blip r:embed="rId3"/>
            <a:srcRect l="7320" t="73010"/>
            <a:stretch/>
          </p:blipFill>
          <p:spPr>
            <a:xfrm>
              <a:off x="6427674" y="5291015"/>
              <a:ext cx="3063581" cy="1035518"/>
            </a:xfrm>
            <a:prstGeom prst="rect">
              <a:avLst/>
            </a:prstGeom>
          </p:spPr>
        </p:pic>
      </p:grpSp>
      <p:sp>
        <p:nvSpPr>
          <p:cNvPr id="10" name="Text Placeholder 9">
            <a:extLst>
              <a:ext uri="{FF2B5EF4-FFF2-40B4-BE49-F238E27FC236}">
                <a16:creationId xmlns:a16="http://schemas.microsoft.com/office/drawing/2014/main" id="{0147875B-D4C0-47C1-A954-848AFE096FDD}"/>
              </a:ext>
            </a:extLst>
          </p:cNvPr>
          <p:cNvSpPr>
            <a:spLocks noGrp="1"/>
          </p:cNvSpPr>
          <p:nvPr>
            <p:ph type="body" sz="quarter" idx="10"/>
          </p:nvPr>
        </p:nvSpPr>
        <p:spPr/>
        <p:txBody>
          <a:bodyPr/>
          <a:lstStyle/>
          <a:p>
            <a:r>
              <a:rPr lang="en-US" dirty="0"/>
              <a:t>Part 2: PRRSV classification systems</a:t>
            </a:r>
          </a:p>
        </p:txBody>
      </p:sp>
    </p:spTree>
    <p:extLst>
      <p:ext uri="{BB962C8B-B14F-4D97-AF65-F5344CB8AC3E}">
        <p14:creationId xmlns:p14="http://schemas.microsoft.com/office/powerpoint/2010/main" val="220623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Part 2: PRRSV classification systems</a:t>
            </a:r>
          </a:p>
        </p:txBody>
      </p:sp>
      <p:pic>
        <p:nvPicPr>
          <p:cNvPr id="38" name="Picture 37" descr="Chart, histogram&#10;&#10;Description automatically generated">
            <a:extLst>
              <a:ext uri="{FF2B5EF4-FFF2-40B4-BE49-F238E27FC236}">
                <a16:creationId xmlns:a16="http://schemas.microsoft.com/office/drawing/2014/main" id="{A0CF8036-0FC9-AC40-868C-C51899640E5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0345"/>
          <a:stretch/>
        </p:blipFill>
        <p:spPr>
          <a:xfrm>
            <a:off x="569318" y="2006001"/>
            <a:ext cx="5342451" cy="2680305"/>
          </a:xfrm>
          <a:prstGeom prst="rect">
            <a:avLst/>
          </a:prstGeom>
        </p:spPr>
      </p:pic>
      <p:sp>
        <p:nvSpPr>
          <p:cNvPr id="39" name="TextBox 38">
            <a:extLst>
              <a:ext uri="{FF2B5EF4-FFF2-40B4-BE49-F238E27FC236}">
                <a16:creationId xmlns:a16="http://schemas.microsoft.com/office/drawing/2014/main" id="{AAB69BA8-3F11-3F4F-BBD9-0A57A85C915E}"/>
              </a:ext>
            </a:extLst>
          </p:cNvPr>
          <p:cNvSpPr txBox="1"/>
          <p:nvPr/>
        </p:nvSpPr>
        <p:spPr>
          <a:xfrm>
            <a:off x="3456517" y="4064682"/>
            <a:ext cx="415292" cy="307777"/>
          </a:xfrm>
          <a:prstGeom prst="rect">
            <a:avLst/>
          </a:prstGeom>
          <a:solidFill>
            <a:schemeClr val="bg1">
              <a:alpha val="80000"/>
            </a:schemeClr>
          </a:solidFill>
          <a:ln>
            <a:solidFill>
              <a:schemeClr val="tx1"/>
            </a:solidFill>
          </a:ln>
        </p:spPr>
        <p:txBody>
          <a:bodyPr wrap="square" rtlCol="0">
            <a:spAutoFit/>
          </a:bodyPr>
          <a:lstStyle/>
          <a:p>
            <a:r>
              <a:rPr lang="en-US" sz="1400" dirty="0"/>
              <a:t>L1</a:t>
            </a:r>
          </a:p>
        </p:txBody>
      </p:sp>
      <p:sp>
        <p:nvSpPr>
          <p:cNvPr id="40" name="TextBox 39">
            <a:extLst>
              <a:ext uri="{FF2B5EF4-FFF2-40B4-BE49-F238E27FC236}">
                <a16:creationId xmlns:a16="http://schemas.microsoft.com/office/drawing/2014/main" id="{C4BDA11E-DBEB-0547-B022-48C036739A53}"/>
              </a:ext>
            </a:extLst>
          </p:cNvPr>
          <p:cNvSpPr txBox="1"/>
          <p:nvPr/>
        </p:nvSpPr>
        <p:spPr>
          <a:xfrm>
            <a:off x="2185060" y="3054861"/>
            <a:ext cx="415292" cy="307777"/>
          </a:xfrm>
          <a:prstGeom prst="rect">
            <a:avLst/>
          </a:prstGeom>
          <a:solidFill>
            <a:schemeClr val="bg1">
              <a:alpha val="80000"/>
            </a:schemeClr>
          </a:solidFill>
          <a:ln>
            <a:solidFill>
              <a:schemeClr val="tx1"/>
            </a:solidFill>
          </a:ln>
        </p:spPr>
        <p:txBody>
          <a:bodyPr wrap="square" rtlCol="0">
            <a:spAutoFit/>
          </a:bodyPr>
          <a:lstStyle/>
          <a:p>
            <a:r>
              <a:rPr lang="en-US" sz="1400" dirty="0"/>
              <a:t>L9</a:t>
            </a:r>
          </a:p>
        </p:txBody>
      </p:sp>
      <p:sp>
        <p:nvSpPr>
          <p:cNvPr id="41" name="TextBox 40">
            <a:extLst>
              <a:ext uri="{FF2B5EF4-FFF2-40B4-BE49-F238E27FC236}">
                <a16:creationId xmlns:a16="http://schemas.microsoft.com/office/drawing/2014/main" id="{330B9E03-5444-6E48-BB2A-55F20873AE71}"/>
              </a:ext>
            </a:extLst>
          </p:cNvPr>
          <p:cNvSpPr txBox="1"/>
          <p:nvPr/>
        </p:nvSpPr>
        <p:spPr>
          <a:xfrm>
            <a:off x="3231449" y="2872254"/>
            <a:ext cx="415292" cy="307777"/>
          </a:xfrm>
          <a:prstGeom prst="rect">
            <a:avLst/>
          </a:prstGeom>
          <a:solidFill>
            <a:schemeClr val="bg1">
              <a:alpha val="80000"/>
            </a:schemeClr>
          </a:solidFill>
          <a:ln>
            <a:solidFill>
              <a:schemeClr val="tx1"/>
            </a:solidFill>
          </a:ln>
        </p:spPr>
        <p:txBody>
          <a:bodyPr wrap="square" rtlCol="0">
            <a:spAutoFit/>
          </a:bodyPr>
          <a:lstStyle/>
          <a:p>
            <a:r>
              <a:rPr lang="en-US" sz="1400" dirty="0"/>
              <a:t>L8</a:t>
            </a:r>
          </a:p>
        </p:txBody>
      </p:sp>
      <p:sp>
        <p:nvSpPr>
          <p:cNvPr id="42" name="Content Placeholder 2">
            <a:extLst>
              <a:ext uri="{FF2B5EF4-FFF2-40B4-BE49-F238E27FC236}">
                <a16:creationId xmlns:a16="http://schemas.microsoft.com/office/drawing/2014/main" id="{1DD6B5DF-40CF-2E4D-866D-E24C6D1817B3}"/>
              </a:ext>
            </a:extLst>
          </p:cNvPr>
          <p:cNvSpPr>
            <a:spLocks noGrp="1"/>
          </p:cNvSpPr>
          <p:nvPr>
            <p:ph idx="1"/>
          </p:nvPr>
        </p:nvSpPr>
        <p:spPr>
          <a:xfrm>
            <a:off x="50800" y="1001226"/>
            <a:ext cx="5973698" cy="3962400"/>
          </a:xfrm>
        </p:spPr>
        <p:txBody>
          <a:bodyPr/>
          <a:lstStyle/>
          <a:p>
            <a:r>
              <a:rPr lang="en-US" sz="2000" dirty="0"/>
              <a:t>Between 2001 and 2018, 60% of all UMN VDL sequences were classified as </a:t>
            </a:r>
            <a:r>
              <a:rPr lang="en-US" sz="2000" b="1" dirty="0"/>
              <a:t>Lineage 1</a:t>
            </a:r>
          </a:p>
          <a:p>
            <a:pPr lvl="1"/>
            <a:r>
              <a:rPr lang="en-US" sz="1800" dirty="0"/>
              <a:t>From 2013 onwards, &gt;80%</a:t>
            </a:r>
          </a:p>
        </p:txBody>
      </p:sp>
      <p:sp>
        <p:nvSpPr>
          <p:cNvPr id="43" name="TextBox 42"/>
          <p:cNvSpPr txBox="1"/>
          <p:nvPr/>
        </p:nvSpPr>
        <p:spPr>
          <a:xfrm>
            <a:off x="825069" y="4727230"/>
            <a:ext cx="4830948" cy="584775"/>
          </a:xfrm>
          <a:prstGeom prst="rect">
            <a:avLst/>
          </a:prstGeom>
          <a:noFill/>
        </p:spPr>
        <p:txBody>
          <a:bodyPr wrap="square" rtlCol="0">
            <a:spAutoFit/>
          </a:bodyPr>
          <a:lstStyle/>
          <a:p>
            <a:pPr marL="58738" lvl="1" algn="ctr">
              <a:tabLst>
                <a:tab pos="0" algn="l"/>
              </a:tabLst>
            </a:pPr>
            <a:r>
              <a:rPr lang="en-US" dirty="0"/>
              <a:t>Frequency of occurrence per year, UMN VDL</a:t>
            </a:r>
          </a:p>
          <a:p>
            <a:pPr marL="58738" lvl="1" algn="ctr">
              <a:tabLst>
                <a:tab pos="0" algn="l"/>
              </a:tabLst>
            </a:pPr>
            <a:r>
              <a:rPr lang="en-US" sz="1400" dirty="0"/>
              <a:t>Substructure within Lineage 1?</a:t>
            </a:r>
            <a:endParaRPr lang="en-US" dirty="0"/>
          </a:p>
        </p:txBody>
      </p:sp>
      <p:pic>
        <p:nvPicPr>
          <p:cNvPr id="37" name="Content Placeholder 6" descr="Diagram&#10;&#10;Description automatically generated with low confidence">
            <a:extLst>
              <a:ext uri="{FF2B5EF4-FFF2-40B4-BE49-F238E27FC236}">
                <a16:creationId xmlns:a16="http://schemas.microsoft.com/office/drawing/2014/main" id="{230A7182-0185-9145-A78E-637C4573EAA2}"/>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a:off x="5918986" y="548296"/>
            <a:ext cx="5027364" cy="58443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pic>
      <p:sp>
        <p:nvSpPr>
          <p:cNvPr id="45" name="Right Brace 44">
            <a:extLst>
              <a:ext uri="{FF2B5EF4-FFF2-40B4-BE49-F238E27FC236}">
                <a16:creationId xmlns:a16="http://schemas.microsoft.com/office/drawing/2014/main" id="{7C723ED6-771B-E440-A0D5-F89288BB04D6}"/>
              </a:ext>
            </a:extLst>
          </p:cNvPr>
          <p:cNvSpPr/>
          <p:nvPr/>
        </p:nvSpPr>
        <p:spPr bwMode="auto">
          <a:xfrm>
            <a:off x="10750153" y="767171"/>
            <a:ext cx="276216" cy="3738906"/>
          </a:xfrm>
          <a:prstGeom prst="rightBrace">
            <a:avLst>
              <a:gd name="adj1" fmla="val 8333"/>
              <a:gd name="adj2" fmla="val 50294"/>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TextBox 45">
            <a:extLst>
              <a:ext uri="{FF2B5EF4-FFF2-40B4-BE49-F238E27FC236}">
                <a16:creationId xmlns:a16="http://schemas.microsoft.com/office/drawing/2014/main" id="{ED7F2026-1151-A040-AE90-7948F3635B68}"/>
              </a:ext>
            </a:extLst>
          </p:cNvPr>
          <p:cNvSpPr txBox="1"/>
          <p:nvPr/>
        </p:nvSpPr>
        <p:spPr>
          <a:xfrm rot="16200000">
            <a:off x="10598946" y="2340631"/>
            <a:ext cx="1197764" cy="369332"/>
          </a:xfrm>
          <a:prstGeom prst="rect">
            <a:avLst/>
          </a:prstGeom>
          <a:noFill/>
        </p:spPr>
        <p:txBody>
          <a:bodyPr wrap="none" rtlCol="0">
            <a:spAutoFit/>
          </a:bodyPr>
          <a:lstStyle/>
          <a:p>
            <a:r>
              <a:rPr lang="en-US" dirty="0"/>
              <a:t>Lineage 1</a:t>
            </a:r>
          </a:p>
        </p:txBody>
      </p:sp>
      <p:cxnSp>
        <p:nvCxnSpPr>
          <p:cNvPr id="47" name="Straight Connector 46">
            <a:extLst>
              <a:ext uri="{FF2B5EF4-FFF2-40B4-BE49-F238E27FC236}">
                <a16:creationId xmlns:a16="http://schemas.microsoft.com/office/drawing/2014/main" id="{5AD99926-3F26-264B-B9B3-84F533CD5FFB}"/>
              </a:ext>
            </a:extLst>
          </p:cNvPr>
          <p:cNvCxnSpPr>
            <a:cxnSpLocks/>
          </p:cNvCxnSpPr>
          <p:nvPr/>
        </p:nvCxnSpPr>
        <p:spPr>
          <a:xfrm flipH="1">
            <a:off x="10450905" y="5408494"/>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5-Point Star 47">
            <a:extLst>
              <a:ext uri="{FF2B5EF4-FFF2-40B4-BE49-F238E27FC236}">
                <a16:creationId xmlns:a16="http://schemas.microsoft.com/office/drawing/2014/main" id="{6A3934FD-4DBA-0149-A119-7F6FF1A77424}"/>
              </a:ext>
            </a:extLst>
          </p:cNvPr>
          <p:cNvSpPr/>
          <p:nvPr/>
        </p:nvSpPr>
        <p:spPr>
          <a:xfrm>
            <a:off x="10528067" y="5294711"/>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7F6E1C5-7C17-7B43-88EE-06F46F3A6B83}"/>
              </a:ext>
            </a:extLst>
          </p:cNvPr>
          <p:cNvCxnSpPr>
            <a:cxnSpLocks/>
          </p:cNvCxnSpPr>
          <p:nvPr/>
        </p:nvCxnSpPr>
        <p:spPr>
          <a:xfrm flipH="1">
            <a:off x="10187811" y="5489406"/>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5-Point Star 49">
            <a:extLst>
              <a:ext uri="{FF2B5EF4-FFF2-40B4-BE49-F238E27FC236}">
                <a16:creationId xmlns:a16="http://schemas.microsoft.com/office/drawing/2014/main" id="{F8797985-07EA-1543-BB93-5E2FBE4415CE}"/>
              </a:ext>
            </a:extLst>
          </p:cNvPr>
          <p:cNvSpPr/>
          <p:nvPr/>
        </p:nvSpPr>
        <p:spPr>
          <a:xfrm>
            <a:off x="10242261" y="5354105"/>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5850C17-5D00-D240-9824-A412E6E549C2}"/>
              </a:ext>
            </a:extLst>
          </p:cNvPr>
          <p:cNvCxnSpPr>
            <a:cxnSpLocks/>
          </p:cNvCxnSpPr>
          <p:nvPr/>
        </p:nvCxnSpPr>
        <p:spPr>
          <a:xfrm flipH="1">
            <a:off x="10531213" y="5752136"/>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5-Point Star 51">
            <a:extLst>
              <a:ext uri="{FF2B5EF4-FFF2-40B4-BE49-F238E27FC236}">
                <a16:creationId xmlns:a16="http://schemas.microsoft.com/office/drawing/2014/main" id="{559DB5F3-1FD2-464F-9DD5-39EA19653FA2}"/>
              </a:ext>
            </a:extLst>
          </p:cNvPr>
          <p:cNvSpPr/>
          <p:nvPr/>
        </p:nvSpPr>
        <p:spPr>
          <a:xfrm>
            <a:off x="10585663" y="5616835"/>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0B31882C-5D17-4041-A79A-A67748DDC24A}"/>
              </a:ext>
            </a:extLst>
          </p:cNvPr>
          <p:cNvCxnSpPr>
            <a:cxnSpLocks/>
          </p:cNvCxnSpPr>
          <p:nvPr/>
        </p:nvCxnSpPr>
        <p:spPr>
          <a:xfrm flipH="1">
            <a:off x="9619428" y="5280293"/>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5-Point Star 53">
            <a:extLst>
              <a:ext uri="{FF2B5EF4-FFF2-40B4-BE49-F238E27FC236}">
                <a16:creationId xmlns:a16="http://schemas.microsoft.com/office/drawing/2014/main" id="{D10C4999-E4AB-8844-8911-D54877444C17}"/>
              </a:ext>
            </a:extLst>
          </p:cNvPr>
          <p:cNvSpPr/>
          <p:nvPr/>
        </p:nvSpPr>
        <p:spPr>
          <a:xfrm>
            <a:off x="9673878" y="5144992"/>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03B1548-2C6E-3F40-855B-041D02A9183E}"/>
              </a:ext>
            </a:extLst>
          </p:cNvPr>
          <p:cNvCxnSpPr>
            <a:cxnSpLocks/>
          </p:cNvCxnSpPr>
          <p:nvPr/>
        </p:nvCxnSpPr>
        <p:spPr>
          <a:xfrm flipH="1">
            <a:off x="10633638" y="2631526"/>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5-Point Star 55">
            <a:extLst>
              <a:ext uri="{FF2B5EF4-FFF2-40B4-BE49-F238E27FC236}">
                <a16:creationId xmlns:a16="http://schemas.microsoft.com/office/drawing/2014/main" id="{E20DE311-8880-7449-81A4-97D9B44B5E95}"/>
              </a:ext>
            </a:extLst>
          </p:cNvPr>
          <p:cNvSpPr/>
          <p:nvPr/>
        </p:nvSpPr>
        <p:spPr>
          <a:xfrm>
            <a:off x="10688088" y="2496225"/>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C5239F9-AD20-294B-9822-A7F9C8CF8EB3}"/>
              </a:ext>
            </a:extLst>
          </p:cNvPr>
          <p:cNvSpPr/>
          <p:nvPr/>
        </p:nvSpPr>
        <p:spPr bwMode="auto">
          <a:xfrm>
            <a:off x="10882508" y="4721751"/>
            <a:ext cx="109874" cy="109874"/>
          </a:xfrm>
          <a:prstGeom prst="ellipse">
            <a:avLst/>
          </a:prstGeom>
          <a:solidFill>
            <a:srgbClr val="70707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8" name="TextBox 57">
            <a:extLst>
              <a:ext uri="{FF2B5EF4-FFF2-40B4-BE49-F238E27FC236}">
                <a16:creationId xmlns:a16="http://schemas.microsoft.com/office/drawing/2014/main" id="{A892ADB8-E0C7-944E-AF98-A6EB16432E6F}"/>
              </a:ext>
            </a:extLst>
          </p:cNvPr>
          <p:cNvSpPr txBox="1"/>
          <p:nvPr/>
        </p:nvSpPr>
        <p:spPr>
          <a:xfrm>
            <a:off x="10988040" y="4592022"/>
            <a:ext cx="530915" cy="369332"/>
          </a:xfrm>
          <a:prstGeom prst="rect">
            <a:avLst/>
          </a:prstGeom>
          <a:noFill/>
        </p:spPr>
        <p:txBody>
          <a:bodyPr wrap="none" rtlCol="0">
            <a:spAutoFit/>
          </a:bodyPr>
          <a:lstStyle/>
          <a:p>
            <a:r>
              <a:rPr lang="en-US" dirty="0"/>
              <a:t>L9*</a:t>
            </a:r>
          </a:p>
        </p:txBody>
      </p:sp>
      <p:sp>
        <p:nvSpPr>
          <p:cNvPr id="59" name="Oval 58">
            <a:extLst>
              <a:ext uri="{FF2B5EF4-FFF2-40B4-BE49-F238E27FC236}">
                <a16:creationId xmlns:a16="http://schemas.microsoft.com/office/drawing/2014/main" id="{34F17B78-CF5C-EE43-8C35-765B1C8FB39C}"/>
              </a:ext>
            </a:extLst>
          </p:cNvPr>
          <p:cNvSpPr/>
          <p:nvPr/>
        </p:nvSpPr>
        <p:spPr bwMode="auto">
          <a:xfrm>
            <a:off x="10881627" y="5350428"/>
            <a:ext cx="109874" cy="109874"/>
          </a:xfrm>
          <a:prstGeom prst="ellipse">
            <a:avLst/>
          </a:prstGeom>
          <a:solidFill>
            <a:srgbClr val="AAAAAA"/>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TextBox 59">
            <a:extLst>
              <a:ext uri="{FF2B5EF4-FFF2-40B4-BE49-F238E27FC236}">
                <a16:creationId xmlns:a16="http://schemas.microsoft.com/office/drawing/2014/main" id="{1DA6B37A-0128-5341-BDA7-072B62D455BA}"/>
              </a:ext>
            </a:extLst>
          </p:cNvPr>
          <p:cNvSpPr txBox="1"/>
          <p:nvPr/>
        </p:nvSpPr>
        <p:spPr>
          <a:xfrm>
            <a:off x="10987159" y="5220699"/>
            <a:ext cx="530915" cy="369332"/>
          </a:xfrm>
          <a:prstGeom prst="rect">
            <a:avLst/>
          </a:prstGeom>
          <a:noFill/>
        </p:spPr>
        <p:txBody>
          <a:bodyPr wrap="none" rtlCol="0">
            <a:spAutoFit/>
          </a:bodyPr>
          <a:lstStyle/>
          <a:p>
            <a:r>
              <a:rPr lang="en-US" dirty="0"/>
              <a:t>L8*</a:t>
            </a:r>
          </a:p>
        </p:txBody>
      </p:sp>
      <p:sp>
        <p:nvSpPr>
          <p:cNvPr id="61" name="Oval 60">
            <a:extLst>
              <a:ext uri="{FF2B5EF4-FFF2-40B4-BE49-F238E27FC236}">
                <a16:creationId xmlns:a16="http://schemas.microsoft.com/office/drawing/2014/main" id="{5DC6D216-C845-9B42-ABDC-ED5D338166C6}"/>
              </a:ext>
            </a:extLst>
          </p:cNvPr>
          <p:cNvSpPr/>
          <p:nvPr/>
        </p:nvSpPr>
        <p:spPr bwMode="auto">
          <a:xfrm>
            <a:off x="10881627" y="5728748"/>
            <a:ext cx="109874" cy="109874"/>
          </a:xfrm>
          <a:prstGeom prst="ellipse">
            <a:avLst/>
          </a:prstGeom>
          <a:solidFill>
            <a:srgbClr val="252525"/>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2" name="TextBox 61">
            <a:extLst>
              <a:ext uri="{FF2B5EF4-FFF2-40B4-BE49-F238E27FC236}">
                <a16:creationId xmlns:a16="http://schemas.microsoft.com/office/drawing/2014/main" id="{9FBA9FA3-48F2-9D43-A103-B91A017A15EC}"/>
              </a:ext>
            </a:extLst>
          </p:cNvPr>
          <p:cNvSpPr txBox="1"/>
          <p:nvPr/>
        </p:nvSpPr>
        <p:spPr>
          <a:xfrm>
            <a:off x="10987159" y="5599019"/>
            <a:ext cx="530915" cy="369332"/>
          </a:xfrm>
          <a:prstGeom prst="rect">
            <a:avLst/>
          </a:prstGeom>
          <a:noFill/>
        </p:spPr>
        <p:txBody>
          <a:bodyPr wrap="none" rtlCol="0">
            <a:spAutoFit/>
          </a:bodyPr>
          <a:lstStyle/>
          <a:p>
            <a:r>
              <a:rPr lang="en-US" dirty="0"/>
              <a:t>L5*</a:t>
            </a:r>
          </a:p>
        </p:txBody>
      </p:sp>
      <p:sp>
        <p:nvSpPr>
          <p:cNvPr id="63" name="Rectangle 62">
            <a:extLst>
              <a:ext uri="{FF2B5EF4-FFF2-40B4-BE49-F238E27FC236}">
                <a16:creationId xmlns:a16="http://schemas.microsoft.com/office/drawing/2014/main" id="{7621B715-0B2F-5345-A5F0-0C6F1EA0C545}"/>
              </a:ext>
            </a:extLst>
          </p:cNvPr>
          <p:cNvSpPr/>
          <p:nvPr/>
        </p:nvSpPr>
        <p:spPr bwMode="auto">
          <a:xfrm>
            <a:off x="5909043" y="799632"/>
            <a:ext cx="1173384" cy="312094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4" name="Rectangle 63">
            <a:extLst>
              <a:ext uri="{FF2B5EF4-FFF2-40B4-BE49-F238E27FC236}">
                <a16:creationId xmlns:a16="http://schemas.microsoft.com/office/drawing/2014/main" id="{FA157457-34B2-6341-B218-A7D558C446FD}"/>
              </a:ext>
            </a:extLst>
          </p:cNvPr>
          <p:cNvSpPr/>
          <p:nvPr/>
        </p:nvSpPr>
        <p:spPr bwMode="auto">
          <a:xfrm flipV="1">
            <a:off x="6100935" y="1081088"/>
            <a:ext cx="1890824" cy="22383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5" name="TextBox 64">
            <a:extLst>
              <a:ext uri="{FF2B5EF4-FFF2-40B4-BE49-F238E27FC236}">
                <a16:creationId xmlns:a16="http://schemas.microsoft.com/office/drawing/2014/main" id="{4498F1BA-32D0-3941-A195-0F15D2244961}"/>
              </a:ext>
            </a:extLst>
          </p:cNvPr>
          <p:cNvSpPr txBox="1"/>
          <p:nvPr/>
        </p:nvSpPr>
        <p:spPr>
          <a:xfrm>
            <a:off x="6171829" y="2620200"/>
            <a:ext cx="1135878"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Vaccine</a:t>
            </a:r>
          </a:p>
        </p:txBody>
      </p:sp>
      <p:sp>
        <p:nvSpPr>
          <p:cNvPr id="66" name="5-Point Star 65">
            <a:extLst>
              <a:ext uri="{FF2B5EF4-FFF2-40B4-BE49-F238E27FC236}">
                <a16:creationId xmlns:a16="http://schemas.microsoft.com/office/drawing/2014/main" id="{49D4F10A-C3BB-0C43-AF1D-12BAF937A613}"/>
              </a:ext>
            </a:extLst>
          </p:cNvPr>
          <p:cNvSpPr/>
          <p:nvPr/>
        </p:nvSpPr>
        <p:spPr>
          <a:xfrm>
            <a:off x="5909043" y="2660049"/>
            <a:ext cx="182767" cy="20568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95250" y="190500"/>
            <a:ext cx="8724900" cy="809625"/>
          </a:xfrm>
        </p:spPr>
        <p:txBody>
          <a:bodyPr/>
          <a:lstStyle/>
          <a:p>
            <a:r>
              <a:rPr lang="en-US" dirty="0"/>
              <a:t>PRRSV lineage-based classification</a:t>
            </a:r>
          </a:p>
        </p:txBody>
      </p:sp>
      <p:sp>
        <p:nvSpPr>
          <p:cNvPr id="68" name="TextBox 67">
            <a:extLst>
              <a:ext uri="{FF2B5EF4-FFF2-40B4-BE49-F238E27FC236}">
                <a16:creationId xmlns:a16="http://schemas.microsoft.com/office/drawing/2014/main" id="{28164B72-6DA0-5345-A422-F2C670BF12A1}"/>
              </a:ext>
            </a:extLst>
          </p:cNvPr>
          <p:cNvSpPr txBox="1"/>
          <p:nvPr/>
        </p:nvSpPr>
        <p:spPr>
          <a:xfrm>
            <a:off x="11346705" y="4433578"/>
            <a:ext cx="926857" cy="1754326"/>
          </a:xfrm>
          <a:prstGeom prst="rect">
            <a:avLst/>
          </a:prstGeom>
          <a:noFill/>
        </p:spPr>
        <p:txBody>
          <a:bodyPr wrap="none" rtlCol="0">
            <a:spAutoFit/>
          </a:bodyPr>
          <a:lstStyle/>
          <a:p>
            <a:pPr algn="ctr"/>
            <a:endParaRPr lang="en-US" sz="1050" i="1" dirty="0"/>
          </a:p>
          <a:p>
            <a:pPr algn="ctr"/>
            <a:r>
              <a:rPr lang="en-US" sz="1100" i="1" dirty="0"/>
              <a:t>1-2-2 (35%)</a:t>
            </a:r>
          </a:p>
          <a:p>
            <a:pPr algn="ctr"/>
            <a:r>
              <a:rPr lang="en-US" sz="1100" i="1" dirty="0"/>
              <a:t>1-4-2 (30%)</a:t>
            </a:r>
          </a:p>
          <a:p>
            <a:pPr algn="ctr"/>
            <a:endParaRPr lang="en-US" sz="100" dirty="0"/>
          </a:p>
          <a:p>
            <a:pPr algn="ctr"/>
            <a:endParaRPr lang="en-US" sz="700" dirty="0"/>
          </a:p>
          <a:p>
            <a:pPr algn="ctr"/>
            <a:endParaRPr lang="en-US" sz="1050" dirty="0"/>
          </a:p>
          <a:p>
            <a:pPr algn="ctr"/>
            <a:r>
              <a:rPr lang="en-US" sz="1100" i="1" dirty="0"/>
              <a:t>1-4-2 (50%)</a:t>
            </a:r>
          </a:p>
          <a:p>
            <a:pPr algn="ctr"/>
            <a:r>
              <a:rPr lang="en-US" sz="1100" i="1" dirty="0"/>
              <a:t>1-3-2 (41%)</a:t>
            </a:r>
            <a:endParaRPr lang="en-US" sz="1100" dirty="0"/>
          </a:p>
          <a:p>
            <a:pPr algn="ctr"/>
            <a:endParaRPr lang="en-US" sz="600" dirty="0"/>
          </a:p>
          <a:p>
            <a:pPr algn="ctr"/>
            <a:r>
              <a:rPr lang="en-US" sz="1100" i="1" dirty="0"/>
              <a:t>2-5-2 (90%)</a:t>
            </a:r>
          </a:p>
          <a:p>
            <a:pPr algn="ctr"/>
            <a:endParaRPr lang="en-US" sz="300" dirty="0"/>
          </a:p>
          <a:p>
            <a:pPr algn="ctr"/>
            <a:endParaRPr lang="en-US" sz="1200" dirty="0"/>
          </a:p>
        </p:txBody>
      </p:sp>
      <p:sp>
        <p:nvSpPr>
          <p:cNvPr id="35" name="TextBox 34">
            <a:extLst>
              <a:ext uri="{FF2B5EF4-FFF2-40B4-BE49-F238E27FC236}">
                <a16:creationId xmlns:a16="http://schemas.microsoft.com/office/drawing/2014/main" id="{303680D3-25F5-4520-B8B6-D99B4C933A3B}"/>
              </a:ext>
            </a:extLst>
          </p:cNvPr>
          <p:cNvSpPr txBox="1"/>
          <p:nvPr/>
        </p:nvSpPr>
        <p:spPr>
          <a:xfrm>
            <a:off x="175012" y="5543561"/>
            <a:ext cx="3866764" cy="954107"/>
          </a:xfrm>
          <a:prstGeom prst="rect">
            <a:avLst/>
          </a:prstGeom>
          <a:noFill/>
        </p:spPr>
        <p:txBody>
          <a:bodyPr wrap="none" rtlCol="0">
            <a:spAutoFit/>
          </a:bodyPr>
          <a:lstStyle/>
          <a:p>
            <a:r>
              <a:rPr lang="en-US" sz="1400" dirty="0"/>
              <a:t>Shi </a:t>
            </a:r>
            <a:r>
              <a:rPr lang="en-US" sz="1400" i="1" dirty="0"/>
              <a:t>et al. </a:t>
            </a:r>
            <a:r>
              <a:rPr lang="en-US" sz="1400" dirty="0"/>
              <a:t>2010, </a:t>
            </a:r>
            <a:r>
              <a:rPr lang="en-US" sz="1400" i="1" dirty="0"/>
              <a:t>J. of Virology</a:t>
            </a:r>
            <a:endParaRPr lang="en-US" sz="1400" dirty="0"/>
          </a:p>
          <a:p>
            <a:r>
              <a:rPr lang="en-US" sz="1400" dirty="0"/>
              <a:t>*Paploski et al. 2019, </a:t>
            </a:r>
            <a:r>
              <a:rPr lang="en-US" sz="1400" i="1" dirty="0"/>
              <a:t>Frontiers in Microbiology</a:t>
            </a:r>
          </a:p>
          <a:p>
            <a:r>
              <a:rPr lang="en-US" sz="1400" dirty="0"/>
              <a:t>Paploski et al. 2021, </a:t>
            </a:r>
            <a:r>
              <a:rPr lang="en-US" sz="1400" i="1" dirty="0"/>
              <a:t>Vaccines</a:t>
            </a:r>
          </a:p>
          <a:p>
            <a:r>
              <a:rPr lang="en-US" sz="1400" b="1" dirty="0" err="1"/>
              <a:t>Yim-im</a:t>
            </a:r>
            <a:r>
              <a:rPr lang="en-US" sz="1400" b="1" dirty="0"/>
              <a:t> et al. 2023, </a:t>
            </a:r>
            <a:r>
              <a:rPr lang="en-US" sz="1400" b="1" i="1" dirty="0"/>
              <a:t>Microbiology Spectrum</a:t>
            </a:r>
            <a:endParaRPr lang="en-US" sz="1400" b="1" dirty="0"/>
          </a:p>
        </p:txBody>
      </p:sp>
    </p:spTree>
    <p:extLst>
      <p:ext uri="{BB962C8B-B14F-4D97-AF65-F5344CB8AC3E}">
        <p14:creationId xmlns:p14="http://schemas.microsoft.com/office/powerpoint/2010/main" val="39469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Part 2: PRRSV classification systems</a:t>
            </a:r>
          </a:p>
        </p:txBody>
      </p:sp>
      <p:sp>
        <p:nvSpPr>
          <p:cNvPr id="16" name="TextBox 15">
            <a:extLst>
              <a:ext uri="{FF2B5EF4-FFF2-40B4-BE49-F238E27FC236}">
                <a16:creationId xmlns:a16="http://schemas.microsoft.com/office/drawing/2014/main" id="{E3708744-83D8-5E47-A87E-359D82AACA03}"/>
              </a:ext>
            </a:extLst>
          </p:cNvPr>
          <p:cNvSpPr txBox="1"/>
          <p:nvPr/>
        </p:nvSpPr>
        <p:spPr>
          <a:xfrm>
            <a:off x="175012" y="5543561"/>
            <a:ext cx="3866764" cy="954107"/>
          </a:xfrm>
          <a:prstGeom prst="rect">
            <a:avLst/>
          </a:prstGeom>
          <a:noFill/>
        </p:spPr>
        <p:txBody>
          <a:bodyPr wrap="none" rtlCol="0">
            <a:spAutoFit/>
          </a:bodyPr>
          <a:lstStyle/>
          <a:p>
            <a:r>
              <a:rPr lang="en-US" sz="1400" dirty="0"/>
              <a:t>Shi </a:t>
            </a:r>
            <a:r>
              <a:rPr lang="en-US" sz="1400" i="1" dirty="0"/>
              <a:t>et al. </a:t>
            </a:r>
            <a:r>
              <a:rPr lang="en-US" sz="1400" dirty="0"/>
              <a:t>2010, </a:t>
            </a:r>
            <a:r>
              <a:rPr lang="en-US" sz="1400" i="1" dirty="0"/>
              <a:t>J. of Virology</a:t>
            </a:r>
            <a:endParaRPr lang="en-US" sz="1400" dirty="0"/>
          </a:p>
          <a:p>
            <a:r>
              <a:rPr lang="en-US" sz="1400" dirty="0"/>
              <a:t>*Paploski et al. 2019, </a:t>
            </a:r>
            <a:r>
              <a:rPr lang="en-US" sz="1400" i="1" dirty="0"/>
              <a:t>Frontiers in Microbiology</a:t>
            </a:r>
          </a:p>
          <a:p>
            <a:r>
              <a:rPr lang="en-US" sz="1400" dirty="0"/>
              <a:t>Paploski et al. 2021, </a:t>
            </a:r>
            <a:r>
              <a:rPr lang="en-US" sz="1400" i="1" dirty="0"/>
              <a:t>Vaccines</a:t>
            </a:r>
          </a:p>
          <a:p>
            <a:r>
              <a:rPr lang="en-US" sz="1400" b="1" dirty="0" err="1"/>
              <a:t>Yim-im</a:t>
            </a:r>
            <a:r>
              <a:rPr lang="en-US" sz="1400" b="1" dirty="0"/>
              <a:t> et al. 2023, </a:t>
            </a:r>
            <a:r>
              <a:rPr lang="en-US" sz="1400" b="1" i="1" dirty="0"/>
              <a:t>Microbiology Spectrum</a:t>
            </a:r>
            <a:endParaRPr lang="en-US" sz="1400" b="1" dirty="0"/>
          </a:p>
        </p:txBody>
      </p:sp>
      <p:pic>
        <p:nvPicPr>
          <p:cNvPr id="38" name="Picture 37" descr="Chart, histogram&#10;&#10;Description automatically generated">
            <a:extLst>
              <a:ext uri="{FF2B5EF4-FFF2-40B4-BE49-F238E27FC236}">
                <a16:creationId xmlns:a16="http://schemas.microsoft.com/office/drawing/2014/main" id="{A0CF8036-0FC9-AC40-868C-C51899640E5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0345"/>
          <a:stretch/>
        </p:blipFill>
        <p:spPr>
          <a:xfrm>
            <a:off x="569318" y="2006001"/>
            <a:ext cx="5342451" cy="2680305"/>
          </a:xfrm>
          <a:prstGeom prst="rect">
            <a:avLst/>
          </a:prstGeom>
        </p:spPr>
      </p:pic>
      <p:sp>
        <p:nvSpPr>
          <p:cNvPr id="39" name="TextBox 38">
            <a:extLst>
              <a:ext uri="{FF2B5EF4-FFF2-40B4-BE49-F238E27FC236}">
                <a16:creationId xmlns:a16="http://schemas.microsoft.com/office/drawing/2014/main" id="{AAB69BA8-3F11-3F4F-BBD9-0A57A85C915E}"/>
              </a:ext>
            </a:extLst>
          </p:cNvPr>
          <p:cNvSpPr txBox="1"/>
          <p:nvPr/>
        </p:nvSpPr>
        <p:spPr>
          <a:xfrm>
            <a:off x="3456517" y="4064682"/>
            <a:ext cx="415292" cy="307777"/>
          </a:xfrm>
          <a:prstGeom prst="rect">
            <a:avLst/>
          </a:prstGeom>
          <a:solidFill>
            <a:schemeClr val="bg1">
              <a:alpha val="80000"/>
            </a:schemeClr>
          </a:solidFill>
          <a:ln>
            <a:solidFill>
              <a:schemeClr val="tx1"/>
            </a:solidFill>
          </a:ln>
        </p:spPr>
        <p:txBody>
          <a:bodyPr wrap="square" rtlCol="0">
            <a:spAutoFit/>
          </a:bodyPr>
          <a:lstStyle/>
          <a:p>
            <a:r>
              <a:rPr lang="en-US" sz="1400" dirty="0"/>
              <a:t>L1</a:t>
            </a:r>
          </a:p>
        </p:txBody>
      </p:sp>
      <p:sp>
        <p:nvSpPr>
          <p:cNvPr id="40" name="TextBox 39">
            <a:extLst>
              <a:ext uri="{FF2B5EF4-FFF2-40B4-BE49-F238E27FC236}">
                <a16:creationId xmlns:a16="http://schemas.microsoft.com/office/drawing/2014/main" id="{C4BDA11E-DBEB-0547-B022-48C036739A53}"/>
              </a:ext>
            </a:extLst>
          </p:cNvPr>
          <p:cNvSpPr txBox="1"/>
          <p:nvPr/>
        </p:nvSpPr>
        <p:spPr>
          <a:xfrm>
            <a:off x="2185060" y="3054861"/>
            <a:ext cx="415292" cy="307777"/>
          </a:xfrm>
          <a:prstGeom prst="rect">
            <a:avLst/>
          </a:prstGeom>
          <a:solidFill>
            <a:schemeClr val="bg1">
              <a:alpha val="80000"/>
            </a:schemeClr>
          </a:solidFill>
          <a:ln>
            <a:solidFill>
              <a:schemeClr val="tx1"/>
            </a:solidFill>
          </a:ln>
        </p:spPr>
        <p:txBody>
          <a:bodyPr wrap="square" rtlCol="0">
            <a:spAutoFit/>
          </a:bodyPr>
          <a:lstStyle/>
          <a:p>
            <a:r>
              <a:rPr lang="en-US" sz="1400" dirty="0"/>
              <a:t>L9</a:t>
            </a:r>
          </a:p>
        </p:txBody>
      </p:sp>
      <p:sp>
        <p:nvSpPr>
          <p:cNvPr id="41" name="TextBox 40">
            <a:extLst>
              <a:ext uri="{FF2B5EF4-FFF2-40B4-BE49-F238E27FC236}">
                <a16:creationId xmlns:a16="http://schemas.microsoft.com/office/drawing/2014/main" id="{330B9E03-5444-6E48-BB2A-55F20873AE71}"/>
              </a:ext>
            </a:extLst>
          </p:cNvPr>
          <p:cNvSpPr txBox="1"/>
          <p:nvPr/>
        </p:nvSpPr>
        <p:spPr>
          <a:xfrm>
            <a:off x="3231449" y="2872254"/>
            <a:ext cx="415292" cy="307777"/>
          </a:xfrm>
          <a:prstGeom prst="rect">
            <a:avLst/>
          </a:prstGeom>
          <a:solidFill>
            <a:schemeClr val="bg1">
              <a:alpha val="80000"/>
            </a:schemeClr>
          </a:solidFill>
          <a:ln>
            <a:solidFill>
              <a:schemeClr val="tx1"/>
            </a:solidFill>
          </a:ln>
        </p:spPr>
        <p:txBody>
          <a:bodyPr wrap="square" rtlCol="0">
            <a:spAutoFit/>
          </a:bodyPr>
          <a:lstStyle/>
          <a:p>
            <a:r>
              <a:rPr lang="en-US" sz="1400" dirty="0"/>
              <a:t>L8</a:t>
            </a:r>
          </a:p>
        </p:txBody>
      </p:sp>
      <p:sp>
        <p:nvSpPr>
          <p:cNvPr id="42" name="Content Placeholder 2">
            <a:extLst>
              <a:ext uri="{FF2B5EF4-FFF2-40B4-BE49-F238E27FC236}">
                <a16:creationId xmlns:a16="http://schemas.microsoft.com/office/drawing/2014/main" id="{1DD6B5DF-40CF-2E4D-866D-E24C6D1817B3}"/>
              </a:ext>
            </a:extLst>
          </p:cNvPr>
          <p:cNvSpPr>
            <a:spLocks noGrp="1"/>
          </p:cNvSpPr>
          <p:nvPr>
            <p:ph idx="1"/>
          </p:nvPr>
        </p:nvSpPr>
        <p:spPr>
          <a:xfrm>
            <a:off x="50800" y="1001226"/>
            <a:ext cx="5973698" cy="3962400"/>
          </a:xfrm>
        </p:spPr>
        <p:txBody>
          <a:bodyPr/>
          <a:lstStyle/>
          <a:p>
            <a:r>
              <a:rPr lang="en-US" sz="2000" dirty="0"/>
              <a:t>Between 2001 and 2018, 60% of all UMN VDL sequences were classified as </a:t>
            </a:r>
            <a:r>
              <a:rPr lang="en-US" sz="2000" b="1" dirty="0"/>
              <a:t>Lineage 1</a:t>
            </a:r>
          </a:p>
          <a:p>
            <a:pPr lvl="1"/>
            <a:r>
              <a:rPr lang="en-US" sz="1800" dirty="0"/>
              <a:t>From 2013 onwards, &gt;80%</a:t>
            </a:r>
          </a:p>
        </p:txBody>
      </p:sp>
      <p:sp>
        <p:nvSpPr>
          <p:cNvPr id="43" name="TextBox 42"/>
          <p:cNvSpPr txBox="1"/>
          <p:nvPr/>
        </p:nvSpPr>
        <p:spPr>
          <a:xfrm>
            <a:off x="825069" y="4727230"/>
            <a:ext cx="4830948" cy="584775"/>
          </a:xfrm>
          <a:prstGeom prst="rect">
            <a:avLst/>
          </a:prstGeom>
          <a:noFill/>
        </p:spPr>
        <p:txBody>
          <a:bodyPr wrap="square" rtlCol="0">
            <a:spAutoFit/>
          </a:bodyPr>
          <a:lstStyle/>
          <a:p>
            <a:pPr marL="58738" lvl="1" algn="ctr">
              <a:tabLst>
                <a:tab pos="0" algn="l"/>
              </a:tabLst>
            </a:pPr>
            <a:r>
              <a:rPr lang="en-US" dirty="0"/>
              <a:t>Frequency of occurrence per year, UMN VDL</a:t>
            </a:r>
          </a:p>
          <a:p>
            <a:pPr marL="58738" lvl="1" algn="ctr">
              <a:tabLst>
                <a:tab pos="0" algn="l"/>
              </a:tabLst>
            </a:pPr>
            <a:r>
              <a:rPr lang="en-US" sz="1400" dirty="0"/>
              <a:t>Substructure within Lineage 1?</a:t>
            </a:r>
            <a:endParaRPr lang="en-US" dirty="0"/>
          </a:p>
        </p:txBody>
      </p:sp>
      <p:pic>
        <p:nvPicPr>
          <p:cNvPr id="37" name="Content Placeholder 6" descr="Diagram&#10;&#10;Description automatically generated with low confidence">
            <a:extLst>
              <a:ext uri="{FF2B5EF4-FFF2-40B4-BE49-F238E27FC236}">
                <a16:creationId xmlns:a16="http://schemas.microsoft.com/office/drawing/2014/main" id="{230A7182-0185-9145-A78E-637C4573EAA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18986" y="548296"/>
            <a:ext cx="5027364" cy="58443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pic>
      <p:sp>
        <p:nvSpPr>
          <p:cNvPr id="45" name="Right Brace 44">
            <a:extLst>
              <a:ext uri="{FF2B5EF4-FFF2-40B4-BE49-F238E27FC236}">
                <a16:creationId xmlns:a16="http://schemas.microsoft.com/office/drawing/2014/main" id="{7C723ED6-771B-E440-A0D5-F89288BB04D6}"/>
              </a:ext>
            </a:extLst>
          </p:cNvPr>
          <p:cNvSpPr/>
          <p:nvPr/>
        </p:nvSpPr>
        <p:spPr bwMode="auto">
          <a:xfrm>
            <a:off x="10750153" y="767171"/>
            <a:ext cx="276216" cy="3738906"/>
          </a:xfrm>
          <a:prstGeom prst="rightBrace">
            <a:avLst>
              <a:gd name="adj1" fmla="val 8333"/>
              <a:gd name="adj2" fmla="val 50294"/>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TextBox 45">
            <a:extLst>
              <a:ext uri="{FF2B5EF4-FFF2-40B4-BE49-F238E27FC236}">
                <a16:creationId xmlns:a16="http://schemas.microsoft.com/office/drawing/2014/main" id="{ED7F2026-1151-A040-AE90-7948F3635B68}"/>
              </a:ext>
            </a:extLst>
          </p:cNvPr>
          <p:cNvSpPr txBox="1"/>
          <p:nvPr/>
        </p:nvSpPr>
        <p:spPr>
          <a:xfrm rot="16200000">
            <a:off x="10598946" y="2340631"/>
            <a:ext cx="1197764" cy="369332"/>
          </a:xfrm>
          <a:prstGeom prst="rect">
            <a:avLst/>
          </a:prstGeom>
          <a:noFill/>
        </p:spPr>
        <p:txBody>
          <a:bodyPr wrap="none" rtlCol="0">
            <a:spAutoFit/>
          </a:bodyPr>
          <a:lstStyle/>
          <a:p>
            <a:r>
              <a:rPr lang="en-US" dirty="0"/>
              <a:t>Lineage 1</a:t>
            </a:r>
          </a:p>
        </p:txBody>
      </p:sp>
      <p:cxnSp>
        <p:nvCxnSpPr>
          <p:cNvPr id="47" name="Straight Connector 46">
            <a:extLst>
              <a:ext uri="{FF2B5EF4-FFF2-40B4-BE49-F238E27FC236}">
                <a16:creationId xmlns:a16="http://schemas.microsoft.com/office/drawing/2014/main" id="{5AD99926-3F26-264B-B9B3-84F533CD5FFB}"/>
              </a:ext>
            </a:extLst>
          </p:cNvPr>
          <p:cNvCxnSpPr>
            <a:cxnSpLocks/>
          </p:cNvCxnSpPr>
          <p:nvPr/>
        </p:nvCxnSpPr>
        <p:spPr>
          <a:xfrm flipH="1">
            <a:off x="10450905" y="5408494"/>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5-Point Star 47">
            <a:extLst>
              <a:ext uri="{FF2B5EF4-FFF2-40B4-BE49-F238E27FC236}">
                <a16:creationId xmlns:a16="http://schemas.microsoft.com/office/drawing/2014/main" id="{6A3934FD-4DBA-0149-A119-7F6FF1A77424}"/>
              </a:ext>
            </a:extLst>
          </p:cNvPr>
          <p:cNvSpPr/>
          <p:nvPr/>
        </p:nvSpPr>
        <p:spPr>
          <a:xfrm>
            <a:off x="10528067" y="5294711"/>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7F6E1C5-7C17-7B43-88EE-06F46F3A6B83}"/>
              </a:ext>
            </a:extLst>
          </p:cNvPr>
          <p:cNvCxnSpPr>
            <a:cxnSpLocks/>
          </p:cNvCxnSpPr>
          <p:nvPr/>
        </p:nvCxnSpPr>
        <p:spPr>
          <a:xfrm flipH="1">
            <a:off x="10187811" y="5489406"/>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5-Point Star 49">
            <a:extLst>
              <a:ext uri="{FF2B5EF4-FFF2-40B4-BE49-F238E27FC236}">
                <a16:creationId xmlns:a16="http://schemas.microsoft.com/office/drawing/2014/main" id="{F8797985-07EA-1543-BB93-5E2FBE4415CE}"/>
              </a:ext>
            </a:extLst>
          </p:cNvPr>
          <p:cNvSpPr/>
          <p:nvPr/>
        </p:nvSpPr>
        <p:spPr>
          <a:xfrm>
            <a:off x="10242261" y="5354105"/>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5850C17-5D00-D240-9824-A412E6E549C2}"/>
              </a:ext>
            </a:extLst>
          </p:cNvPr>
          <p:cNvCxnSpPr>
            <a:cxnSpLocks/>
          </p:cNvCxnSpPr>
          <p:nvPr/>
        </p:nvCxnSpPr>
        <p:spPr>
          <a:xfrm flipH="1">
            <a:off x="10531213" y="5752136"/>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5-Point Star 51">
            <a:extLst>
              <a:ext uri="{FF2B5EF4-FFF2-40B4-BE49-F238E27FC236}">
                <a16:creationId xmlns:a16="http://schemas.microsoft.com/office/drawing/2014/main" id="{559DB5F3-1FD2-464F-9DD5-39EA19653FA2}"/>
              </a:ext>
            </a:extLst>
          </p:cNvPr>
          <p:cNvSpPr/>
          <p:nvPr/>
        </p:nvSpPr>
        <p:spPr>
          <a:xfrm>
            <a:off x="10585663" y="5616835"/>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0B31882C-5D17-4041-A79A-A67748DDC24A}"/>
              </a:ext>
            </a:extLst>
          </p:cNvPr>
          <p:cNvCxnSpPr>
            <a:cxnSpLocks/>
          </p:cNvCxnSpPr>
          <p:nvPr/>
        </p:nvCxnSpPr>
        <p:spPr>
          <a:xfrm flipH="1">
            <a:off x="9619428" y="5280293"/>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5-Point Star 53">
            <a:extLst>
              <a:ext uri="{FF2B5EF4-FFF2-40B4-BE49-F238E27FC236}">
                <a16:creationId xmlns:a16="http://schemas.microsoft.com/office/drawing/2014/main" id="{D10C4999-E4AB-8844-8911-D54877444C17}"/>
              </a:ext>
            </a:extLst>
          </p:cNvPr>
          <p:cNvSpPr/>
          <p:nvPr/>
        </p:nvSpPr>
        <p:spPr>
          <a:xfrm>
            <a:off x="9673878" y="5144992"/>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03B1548-2C6E-3F40-855B-041D02A9183E}"/>
              </a:ext>
            </a:extLst>
          </p:cNvPr>
          <p:cNvCxnSpPr>
            <a:cxnSpLocks/>
          </p:cNvCxnSpPr>
          <p:nvPr/>
        </p:nvCxnSpPr>
        <p:spPr>
          <a:xfrm flipH="1">
            <a:off x="10633638" y="2631526"/>
            <a:ext cx="9550" cy="1"/>
          </a:xfrm>
          <a:prstGeom prst="line">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5-Point Star 55">
            <a:extLst>
              <a:ext uri="{FF2B5EF4-FFF2-40B4-BE49-F238E27FC236}">
                <a16:creationId xmlns:a16="http://schemas.microsoft.com/office/drawing/2014/main" id="{E20DE311-8880-7449-81A4-97D9B44B5E95}"/>
              </a:ext>
            </a:extLst>
          </p:cNvPr>
          <p:cNvSpPr/>
          <p:nvPr/>
        </p:nvSpPr>
        <p:spPr>
          <a:xfrm>
            <a:off x="10688088" y="2496225"/>
            <a:ext cx="230242" cy="19873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C5239F9-AD20-294B-9822-A7F9C8CF8EB3}"/>
              </a:ext>
            </a:extLst>
          </p:cNvPr>
          <p:cNvSpPr/>
          <p:nvPr/>
        </p:nvSpPr>
        <p:spPr bwMode="auto">
          <a:xfrm>
            <a:off x="10882508" y="4721751"/>
            <a:ext cx="109874" cy="109874"/>
          </a:xfrm>
          <a:prstGeom prst="ellipse">
            <a:avLst/>
          </a:prstGeom>
          <a:solidFill>
            <a:srgbClr val="70707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8" name="TextBox 57">
            <a:extLst>
              <a:ext uri="{FF2B5EF4-FFF2-40B4-BE49-F238E27FC236}">
                <a16:creationId xmlns:a16="http://schemas.microsoft.com/office/drawing/2014/main" id="{A892ADB8-E0C7-944E-AF98-A6EB16432E6F}"/>
              </a:ext>
            </a:extLst>
          </p:cNvPr>
          <p:cNvSpPr txBox="1"/>
          <p:nvPr/>
        </p:nvSpPr>
        <p:spPr>
          <a:xfrm>
            <a:off x="10988040" y="4592022"/>
            <a:ext cx="530915" cy="369332"/>
          </a:xfrm>
          <a:prstGeom prst="rect">
            <a:avLst/>
          </a:prstGeom>
          <a:noFill/>
        </p:spPr>
        <p:txBody>
          <a:bodyPr wrap="none" rtlCol="0">
            <a:spAutoFit/>
          </a:bodyPr>
          <a:lstStyle/>
          <a:p>
            <a:r>
              <a:rPr lang="en-US" dirty="0"/>
              <a:t>L9*</a:t>
            </a:r>
          </a:p>
        </p:txBody>
      </p:sp>
      <p:sp>
        <p:nvSpPr>
          <p:cNvPr id="59" name="Oval 58">
            <a:extLst>
              <a:ext uri="{FF2B5EF4-FFF2-40B4-BE49-F238E27FC236}">
                <a16:creationId xmlns:a16="http://schemas.microsoft.com/office/drawing/2014/main" id="{34F17B78-CF5C-EE43-8C35-765B1C8FB39C}"/>
              </a:ext>
            </a:extLst>
          </p:cNvPr>
          <p:cNvSpPr/>
          <p:nvPr/>
        </p:nvSpPr>
        <p:spPr bwMode="auto">
          <a:xfrm>
            <a:off x="10881627" y="5350428"/>
            <a:ext cx="109874" cy="109874"/>
          </a:xfrm>
          <a:prstGeom prst="ellipse">
            <a:avLst/>
          </a:prstGeom>
          <a:solidFill>
            <a:srgbClr val="AAAAAA"/>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TextBox 59">
            <a:extLst>
              <a:ext uri="{FF2B5EF4-FFF2-40B4-BE49-F238E27FC236}">
                <a16:creationId xmlns:a16="http://schemas.microsoft.com/office/drawing/2014/main" id="{1DA6B37A-0128-5341-BDA7-072B62D455BA}"/>
              </a:ext>
            </a:extLst>
          </p:cNvPr>
          <p:cNvSpPr txBox="1"/>
          <p:nvPr/>
        </p:nvSpPr>
        <p:spPr>
          <a:xfrm>
            <a:off x="10987159" y="5220699"/>
            <a:ext cx="530915" cy="369332"/>
          </a:xfrm>
          <a:prstGeom prst="rect">
            <a:avLst/>
          </a:prstGeom>
          <a:noFill/>
        </p:spPr>
        <p:txBody>
          <a:bodyPr wrap="none" rtlCol="0">
            <a:spAutoFit/>
          </a:bodyPr>
          <a:lstStyle/>
          <a:p>
            <a:r>
              <a:rPr lang="en-US" dirty="0"/>
              <a:t>L8*</a:t>
            </a:r>
          </a:p>
        </p:txBody>
      </p:sp>
      <p:sp>
        <p:nvSpPr>
          <p:cNvPr id="61" name="Oval 60">
            <a:extLst>
              <a:ext uri="{FF2B5EF4-FFF2-40B4-BE49-F238E27FC236}">
                <a16:creationId xmlns:a16="http://schemas.microsoft.com/office/drawing/2014/main" id="{5DC6D216-C845-9B42-ABDC-ED5D338166C6}"/>
              </a:ext>
            </a:extLst>
          </p:cNvPr>
          <p:cNvSpPr/>
          <p:nvPr/>
        </p:nvSpPr>
        <p:spPr bwMode="auto">
          <a:xfrm>
            <a:off x="10881627" y="5728748"/>
            <a:ext cx="109874" cy="109874"/>
          </a:xfrm>
          <a:prstGeom prst="ellipse">
            <a:avLst/>
          </a:prstGeom>
          <a:solidFill>
            <a:srgbClr val="252525"/>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2" name="TextBox 61">
            <a:extLst>
              <a:ext uri="{FF2B5EF4-FFF2-40B4-BE49-F238E27FC236}">
                <a16:creationId xmlns:a16="http://schemas.microsoft.com/office/drawing/2014/main" id="{9FBA9FA3-48F2-9D43-A103-B91A017A15EC}"/>
              </a:ext>
            </a:extLst>
          </p:cNvPr>
          <p:cNvSpPr txBox="1"/>
          <p:nvPr/>
        </p:nvSpPr>
        <p:spPr>
          <a:xfrm>
            <a:off x="10987159" y="5599019"/>
            <a:ext cx="530915" cy="369332"/>
          </a:xfrm>
          <a:prstGeom prst="rect">
            <a:avLst/>
          </a:prstGeom>
          <a:noFill/>
        </p:spPr>
        <p:txBody>
          <a:bodyPr wrap="none" rtlCol="0">
            <a:spAutoFit/>
          </a:bodyPr>
          <a:lstStyle/>
          <a:p>
            <a:r>
              <a:rPr lang="en-US" dirty="0"/>
              <a:t>L5*</a:t>
            </a:r>
          </a:p>
        </p:txBody>
      </p:sp>
      <p:sp>
        <p:nvSpPr>
          <p:cNvPr id="63" name="Rectangle 62">
            <a:extLst>
              <a:ext uri="{FF2B5EF4-FFF2-40B4-BE49-F238E27FC236}">
                <a16:creationId xmlns:a16="http://schemas.microsoft.com/office/drawing/2014/main" id="{7621B715-0B2F-5345-A5F0-0C6F1EA0C545}"/>
              </a:ext>
            </a:extLst>
          </p:cNvPr>
          <p:cNvSpPr/>
          <p:nvPr/>
        </p:nvSpPr>
        <p:spPr bwMode="auto">
          <a:xfrm>
            <a:off x="5909043" y="799632"/>
            <a:ext cx="1173384" cy="312094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4" name="Rectangle 63">
            <a:extLst>
              <a:ext uri="{FF2B5EF4-FFF2-40B4-BE49-F238E27FC236}">
                <a16:creationId xmlns:a16="http://schemas.microsoft.com/office/drawing/2014/main" id="{FA157457-34B2-6341-B218-A7D558C446FD}"/>
              </a:ext>
            </a:extLst>
          </p:cNvPr>
          <p:cNvSpPr/>
          <p:nvPr/>
        </p:nvSpPr>
        <p:spPr bwMode="auto">
          <a:xfrm flipV="1">
            <a:off x="6100935" y="1081088"/>
            <a:ext cx="1890824" cy="22383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5" name="TextBox 64">
            <a:extLst>
              <a:ext uri="{FF2B5EF4-FFF2-40B4-BE49-F238E27FC236}">
                <a16:creationId xmlns:a16="http://schemas.microsoft.com/office/drawing/2014/main" id="{4498F1BA-32D0-3941-A195-0F15D2244961}"/>
              </a:ext>
            </a:extLst>
          </p:cNvPr>
          <p:cNvSpPr txBox="1"/>
          <p:nvPr/>
        </p:nvSpPr>
        <p:spPr>
          <a:xfrm>
            <a:off x="6171829" y="2620200"/>
            <a:ext cx="1135878"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Vaccine</a:t>
            </a:r>
          </a:p>
        </p:txBody>
      </p:sp>
      <p:sp>
        <p:nvSpPr>
          <p:cNvPr id="66" name="5-Point Star 65">
            <a:extLst>
              <a:ext uri="{FF2B5EF4-FFF2-40B4-BE49-F238E27FC236}">
                <a16:creationId xmlns:a16="http://schemas.microsoft.com/office/drawing/2014/main" id="{49D4F10A-C3BB-0C43-AF1D-12BAF937A613}"/>
              </a:ext>
            </a:extLst>
          </p:cNvPr>
          <p:cNvSpPr/>
          <p:nvPr/>
        </p:nvSpPr>
        <p:spPr>
          <a:xfrm>
            <a:off x="5909043" y="2660049"/>
            <a:ext cx="182767" cy="20568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95250" y="190500"/>
            <a:ext cx="9083802" cy="809625"/>
          </a:xfrm>
        </p:spPr>
        <p:txBody>
          <a:bodyPr/>
          <a:lstStyle/>
          <a:p>
            <a:r>
              <a:rPr lang="en-US" dirty="0"/>
              <a:t>PRRSV lineage-based classification</a:t>
            </a:r>
          </a:p>
        </p:txBody>
      </p:sp>
      <p:sp>
        <p:nvSpPr>
          <p:cNvPr id="68" name="TextBox 67">
            <a:extLst>
              <a:ext uri="{FF2B5EF4-FFF2-40B4-BE49-F238E27FC236}">
                <a16:creationId xmlns:a16="http://schemas.microsoft.com/office/drawing/2014/main" id="{28164B72-6DA0-5345-A422-F2C670BF12A1}"/>
              </a:ext>
            </a:extLst>
          </p:cNvPr>
          <p:cNvSpPr txBox="1"/>
          <p:nvPr/>
        </p:nvSpPr>
        <p:spPr>
          <a:xfrm>
            <a:off x="11346705" y="4433578"/>
            <a:ext cx="926857" cy="1754326"/>
          </a:xfrm>
          <a:prstGeom prst="rect">
            <a:avLst/>
          </a:prstGeom>
          <a:noFill/>
        </p:spPr>
        <p:txBody>
          <a:bodyPr wrap="none" rtlCol="0">
            <a:spAutoFit/>
          </a:bodyPr>
          <a:lstStyle/>
          <a:p>
            <a:pPr algn="ctr"/>
            <a:endParaRPr lang="en-US" sz="1050" i="1" dirty="0"/>
          </a:p>
          <a:p>
            <a:pPr algn="ctr"/>
            <a:r>
              <a:rPr lang="en-US" sz="1100" i="1" dirty="0"/>
              <a:t>1-2-2 (35%)</a:t>
            </a:r>
          </a:p>
          <a:p>
            <a:pPr algn="ctr"/>
            <a:r>
              <a:rPr lang="en-US" sz="1100" i="1" dirty="0"/>
              <a:t>1-4-2 (30%)</a:t>
            </a:r>
          </a:p>
          <a:p>
            <a:pPr algn="ctr"/>
            <a:endParaRPr lang="en-US" sz="100" dirty="0"/>
          </a:p>
          <a:p>
            <a:pPr algn="ctr"/>
            <a:endParaRPr lang="en-US" sz="700" dirty="0"/>
          </a:p>
          <a:p>
            <a:pPr algn="ctr"/>
            <a:endParaRPr lang="en-US" sz="1050" dirty="0"/>
          </a:p>
          <a:p>
            <a:pPr algn="ctr"/>
            <a:r>
              <a:rPr lang="en-US" sz="1100" i="1" dirty="0"/>
              <a:t>1-4-2 (50%)</a:t>
            </a:r>
          </a:p>
          <a:p>
            <a:pPr algn="ctr"/>
            <a:r>
              <a:rPr lang="en-US" sz="1100" i="1" dirty="0"/>
              <a:t>1-3-2 (41%)</a:t>
            </a:r>
            <a:endParaRPr lang="en-US" sz="1100" dirty="0"/>
          </a:p>
          <a:p>
            <a:pPr algn="ctr"/>
            <a:endParaRPr lang="en-US" sz="600" dirty="0"/>
          </a:p>
          <a:p>
            <a:pPr algn="ctr"/>
            <a:r>
              <a:rPr lang="en-US" sz="1100" i="1" dirty="0"/>
              <a:t>2-5-2 (90%)</a:t>
            </a:r>
          </a:p>
          <a:p>
            <a:pPr algn="ctr"/>
            <a:endParaRPr lang="en-US" sz="300" dirty="0"/>
          </a:p>
          <a:p>
            <a:pPr algn="ctr"/>
            <a:endParaRPr lang="en-US" sz="1200" dirty="0"/>
          </a:p>
        </p:txBody>
      </p:sp>
    </p:spTree>
    <p:extLst>
      <p:ext uri="{BB962C8B-B14F-4D97-AF65-F5344CB8AC3E}">
        <p14:creationId xmlns:p14="http://schemas.microsoft.com/office/powerpoint/2010/main" val="173846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717CAAD-F352-4E8D-BD1E-0161258180E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76995" y="1668864"/>
            <a:ext cx="6271791" cy="3743491"/>
          </a:xfrm>
          <a:prstGeom prst="rect">
            <a:avLst/>
          </a:prstGeom>
        </p:spPr>
      </p:pic>
      <p:sp>
        <p:nvSpPr>
          <p:cNvPr id="13" name="Title 1">
            <a:extLst>
              <a:ext uri="{FF2B5EF4-FFF2-40B4-BE49-F238E27FC236}">
                <a16:creationId xmlns:a16="http://schemas.microsoft.com/office/drawing/2014/main" id="{7B13046C-46A2-4D42-AC59-3113FD8B036B}"/>
              </a:ext>
            </a:extLst>
          </p:cNvPr>
          <p:cNvSpPr>
            <a:spLocks noGrp="1"/>
          </p:cNvSpPr>
          <p:nvPr>
            <p:ph type="title"/>
          </p:nvPr>
        </p:nvSpPr>
        <p:spPr/>
        <p:txBody>
          <a:bodyPr/>
          <a:lstStyle/>
          <a:p>
            <a:r>
              <a:rPr lang="en-US" dirty="0"/>
              <a:t>Sub-lineage emergence &amp; Turnover</a:t>
            </a:r>
          </a:p>
        </p:txBody>
      </p:sp>
      <p:sp>
        <p:nvSpPr>
          <p:cNvPr id="4" name="Text Placeholder 3">
            <a:extLst>
              <a:ext uri="{FF2B5EF4-FFF2-40B4-BE49-F238E27FC236}">
                <a16:creationId xmlns:a16="http://schemas.microsoft.com/office/drawing/2014/main" id="{1BA62060-EBD2-DD4F-A28A-562715F80317}"/>
              </a:ext>
            </a:extLst>
          </p:cNvPr>
          <p:cNvSpPr>
            <a:spLocks noGrp="1"/>
          </p:cNvSpPr>
          <p:nvPr>
            <p:ph type="body" sz="quarter" idx="10"/>
          </p:nvPr>
        </p:nvSpPr>
        <p:spPr/>
        <p:txBody>
          <a:bodyPr/>
          <a:lstStyle/>
          <a:p>
            <a:r>
              <a:rPr lang="en-US" dirty="0"/>
              <a:t>Part 2: Emergence of new sub-lineages</a:t>
            </a:r>
          </a:p>
        </p:txBody>
      </p:sp>
      <p:sp>
        <p:nvSpPr>
          <p:cNvPr id="16" name="TextBox 15"/>
          <p:cNvSpPr txBox="1"/>
          <p:nvPr/>
        </p:nvSpPr>
        <p:spPr>
          <a:xfrm>
            <a:off x="484214" y="5743746"/>
            <a:ext cx="5392781" cy="369332"/>
          </a:xfrm>
          <a:prstGeom prst="rect">
            <a:avLst/>
          </a:prstGeom>
          <a:noFill/>
        </p:spPr>
        <p:txBody>
          <a:bodyPr wrap="square" rtlCol="0">
            <a:spAutoFit/>
          </a:bodyPr>
          <a:lstStyle/>
          <a:p>
            <a:pPr algn="ctr"/>
            <a:r>
              <a:rPr lang="en-US" dirty="0"/>
              <a:t>Sub-lineages within Lineage 1 over time, UMN VDL</a:t>
            </a:r>
          </a:p>
        </p:txBody>
      </p:sp>
      <p:sp>
        <p:nvSpPr>
          <p:cNvPr id="17" name="TextBox 16"/>
          <p:cNvSpPr txBox="1"/>
          <p:nvPr/>
        </p:nvSpPr>
        <p:spPr>
          <a:xfrm>
            <a:off x="6674187" y="5623893"/>
            <a:ext cx="5289213" cy="646331"/>
          </a:xfrm>
          <a:prstGeom prst="rect">
            <a:avLst/>
          </a:prstGeom>
          <a:noFill/>
        </p:spPr>
        <p:txBody>
          <a:bodyPr wrap="square" rtlCol="0">
            <a:spAutoFit/>
          </a:bodyPr>
          <a:lstStyle/>
          <a:p>
            <a:pPr algn="ctr"/>
            <a:r>
              <a:rPr lang="en-US" dirty="0"/>
              <a:t>Estimated viral population size for different sub-lineages within Lineage 1 over time</a:t>
            </a:r>
          </a:p>
        </p:txBody>
      </p:sp>
      <p:sp>
        <p:nvSpPr>
          <p:cNvPr id="35" name="TextBox 34">
            <a:extLst>
              <a:ext uri="{FF2B5EF4-FFF2-40B4-BE49-F238E27FC236}">
                <a16:creationId xmlns:a16="http://schemas.microsoft.com/office/drawing/2014/main" id="{2A4152EF-ADDA-B549-9908-EEAE016A65FF}"/>
              </a:ext>
            </a:extLst>
          </p:cNvPr>
          <p:cNvSpPr txBox="1"/>
          <p:nvPr/>
        </p:nvSpPr>
        <p:spPr>
          <a:xfrm>
            <a:off x="2305050" y="6488668"/>
            <a:ext cx="9324027" cy="369332"/>
          </a:xfrm>
          <a:prstGeom prst="rect">
            <a:avLst/>
          </a:prstGeom>
          <a:noFill/>
        </p:spPr>
        <p:txBody>
          <a:bodyPr wrap="none" rtlCol="0">
            <a:spAutoFit/>
          </a:bodyPr>
          <a:lstStyle/>
          <a:p>
            <a:r>
              <a:rPr lang="en-US" i="1" dirty="0">
                <a:solidFill>
                  <a:schemeClr val="bg1"/>
                </a:solidFill>
              </a:rPr>
              <a:t>Viral population size inferred using coalescent Bayesian </a:t>
            </a:r>
            <a:r>
              <a:rPr lang="en-US" i="1" dirty="0" err="1">
                <a:solidFill>
                  <a:schemeClr val="bg1"/>
                </a:solidFill>
              </a:rPr>
              <a:t>Skygrid</a:t>
            </a:r>
            <a:r>
              <a:rPr lang="en-US" i="1" dirty="0">
                <a:solidFill>
                  <a:schemeClr val="bg1"/>
                </a:solidFill>
              </a:rPr>
              <a:t> analysis, BEAST v1.10.4</a:t>
            </a:r>
          </a:p>
        </p:txBody>
      </p:sp>
      <p:sp>
        <p:nvSpPr>
          <p:cNvPr id="36" name="TextBox 35">
            <a:extLst>
              <a:ext uri="{FF2B5EF4-FFF2-40B4-BE49-F238E27FC236}">
                <a16:creationId xmlns:a16="http://schemas.microsoft.com/office/drawing/2014/main" id="{7AA63264-B4A1-7549-BD92-C27157B55AC4}"/>
              </a:ext>
            </a:extLst>
          </p:cNvPr>
          <p:cNvSpPr txBox="1"/>
          <p:nvPr/>
        </p:nvSpPr>
        <p:spPr>
          <a:xfrm>
            <a:off x="10886" y="6581001"/>
            <a:ext cx="1523174" cy="276999"/>
          </a:xfrm>
          <a:prstGeom prst="rect">
            <a:avLst/>
          </a:prstGeom>
          <a:noFill/>
        </p:spPr>
        <p:txBody>
          <a:bodyPr wrap="none" rtlCol="0">
            <a:spAutoFit/>
          </a:bodyPr>
          <a:lstStyle/>
          <a:p>
            <a:r>
              <a:rPr lang="en-US" sz="1200" dirty="0">
                <a:solidFill>
                  <a:schemeClr val="bg1"/>
                </a:solidFill>
              </a:rPr>
              <a:t>Paploski et al. 2021</a:t>
            </a:r>
          </a:p>
        </p:txBody>
      </p:sp>
      <p:pic>
        <p:nvPicPr>
          <p:cNvPr id="19" name="Picture 18">
            <a:extLst>
              <a:ext uri="{FF2B5EF4-FFF2-40B4-BE49-F238E27FC236}">
                <a16:creationId xmlns:a16="http://schemas.microsoft.com/office/drawing/2014/main" id="{1E954E15-CFB0-486F-93AC-DFC18BD544C0}"/>
              </a:ext>
            </a:extLst>
          </p:cNvPr>
          <p:cNvPicPr>
            <a:picLocks noChangeAspect="1"/>
          </p:cNvPicPr>
          <p:nvPr/>
        </p:nvPicPr>
        <p:blipFill rotWithShape="1">
          <a:blip r:embed="rId4"/>
          <a:srcRect l="1839" t="2622" r="1852" b="26598"/>
          <a:stretch/>
        </p:blipFill>
        <p:spPr>
          <a:xfrm>
            <a:off x="28575" y="2391191"/>
            <a:ext cx="6111717" cy="3269059"/>
          </a:xfrm>
          <a:prstGeom prst="rect">
            <a:avLst/>
          </a:prstGeom>
        </p:spPr>
      </p:pic>
      <p:sp>
        <p:nvSpPr>
          <p:cNvPr id="20" name="TextBox 19">
            <a:extLst>
              <a:ext uri="{FF2B5EF4-FFF2-40B4-BE49-F238E27FC236}">
                <a16:creationId xmlns:a16="http://schemas.microsoft.com/office/drawing/2014/main" id="{B8451C01-C66E-EC4D-B7A2-67646C99B019}"/>
              </a:ext>
            </a:extLst>
          </p:cNvPr>
          <p:cNvSpPr txBox="1"/>
          <p:nvPr/>
        </p:nvSpPr>
        <p:spPr>
          <a:xfrm>
            <a:off x="5032953" y="5019325"/>
            <a:ext cx="404278" cy="307777"/>
          </a:xfrm>
          <a:prstGeom prst="rect">
            <a:avLst/>
          </a:prstGeom>
          <a:solidFill>
            <a:schemeClr val="bg1">
              <a:alpha val="80000"/>
            </a:schemeClr>
          </a:solidFill>
          <a:ln>
            <a:solidFill>
              <a:schemeClr val="tx1"/>
            </a:solidFill>
          </a:ln>
        </p:spPr>
        <p:txBody>
          <a:bodyPr wrap="square" rtlCol="0">
            <a:spAutoFit/>
          </a:bodyPr>
          <a:lstStyle/>
          <a:p>
            <a:r>
              <a:rPr lang="en-US" sz="1400" dirty="0"/>
              <a:t>1A</a:t>
            </a:r>
          </a:p>
        </p:txBody>
      </p:sp>
      <p:sp>
        <p:nvSpPr>
          <p:cNvPr id="22" name="TextBox 21">
            <a:extLst>
              <a:ext uri="{FF2B5EF4-FFF2-40B4-BE49-F238E27FC236}">
                <a16:creationId xmlns:a16="http://schemas.microsoft.com/office/drawing/2014/main" id="{63A52C8D-7211-A446-92A4-298927420F39}"/>
              </a:ext>
            </a:extLst>
          </p:cNvPr>
          <p:cNvSpPr txBox="1"/>
          <p:nvPr/>
        </p:nvSpPr>
        <p:spPr>
          <a:xfrm>
            <a:off x="3812018" y="4717584"/>
            <a:ext cx="413896" cy="307777"/>
          </a:xfrm>
          <a:prstGeom prst="rect">
            <a:avLst/>
          </a:prstGeom>
          <a:solidFill>
            <a:schemeClr val="bg1">
              <a:alpha val="80000"/>
            </a:schemeClr>
          </a:solidFill>
          <a:ln>
            <a:solidFill>
              <a:schemeClr val="tx1"/>
            </a:solidFill>
          </a:ln>
        </p:spPr>
        <p:txBody>
          <a:bodyPr wrap="square" rtlCol="0">
            <a:spAutoFit/>
          </a:bodyPr>
          <a:lstStyle/>
          <a:p>
            <a:r>
              <a:rPr lang="en-US" sz="1400" dirty="0"/>
              <a:t>1C</a:t>
            </a:r>
          </a:p>
        </p:txBody>
      </p:sp>
      <p:sp>
        <p:nvSpPr>
          <p:cNvPr id="23" name="TextBox 22">
            <a:extLst>
              <a:ext uri="{FF2B5EF4-FFF2-40B4-BE49-F238E27FC236}">
                <a16:creationId xmlns:a16="http://schemas.microsoft.com/office/drawing/2014/main" id="{9DFB87AB-BB55-364B-98F7-76D651A4B390}"/>
              </a:ext>
            </a:extLst>
          </p:cNvPr>
          <p:cNvSpPr txBox="1"/>
          <p:nvPr/>
        </p:nvSpPr>
        <p:spPr>
          <a:xfrm>
            <a:off x="1888595" y="4663740"/>
            <a:ext cx="393056" cy="307777"/>
          </a:xfrm>
          <a:prstGeom prst="rect">
            <a:avLst/>
          </a:prstGeom>
          <a:solidFill>
            <a:schemeClr val="bg1">
              <a:alpha val="80000"/>
            </a:schemeClr>
          </a:solidFill>
          <a:ln>
            <a:solidFill>
              <a:schemeClr val="tx1"/>
            </a:solidFill>
          </a:ln>
        </p:spPr>
        <p:txBody>
          <a:bodyPr wrap="square" rtlCol="0">
            <a:spAutoFit/>
          </a:bodyPr>
          <a:lstStyle/>
          <a:p>
            <a:r>
              <a:rPr lang="en-US" sz="1400" dirty="0"/>
              <a:t>1F</a:t>
            </a:r>
          </a:p>
        </p:txBody>
      </p:sp>
      <p:sp>
        <p:nvSpPr>
          <p:cNvPr id="24" name="TextBox 23">
            <a:extLst>
              <a:ext uri="{FF2B5EF4-FFF2-40B4-BE49-F238E27FC236}">
                <a16:creationId xmlns:a16="http://schemas.microsoft.com/office/drawing/2014/main" id="{F0A7C6E6-40A4-C240-9B52-481C597665B1}"/>
              </a:ext>
            </a:extLst>
          </p:cNvPr>
          <p:cNvSpPr txBox="1"/>
          <p:nvPr/>
        </p:nvSpPr>
        <p:spPr>
          <a:xfrm>
            <a:off x="2697106" y="4968211"/>
            <a:ext cx="404278" cy="307777"/>
          </a:xfrm>
          <a:prstGeom prst="rect">
            <a:avLst/>
          </a:prstGeom>
          <a:solidFill>
            <a:schemeClr val="bg1">
              <a:alpha val="80000"/>
            </a:schemeClr>
          </a:solidFill>
          <a:ln>
            <a:solidFill>
              <a:schemeClr val="tx1"/>
            </a:solidFill>
          </a:ln>
        </p:spPr>
        <p:txBody>
          <a:bodyPr wrap="square" rtlCol="0">
            <a:spAutoFit/>
          </a:bodyPr>
          <a:lstStyle/>
          <a:p>
            <a:r>
              <a:rPr lang="en-US" sz="1400" dirty="0"/>
              <a:t>1B</a:t>
            </a:r>
          </a:p>
        </p:txBody>
      </p:sp>
      <p:sp>
        <p:nvSpPr>
          <p:cNvPr id="26" name="TextBox 25">
            <a:extLst>
              <a:ext uri="{FF2B5EF4-FFF2-40B4-BE49-F238E27FC236}">
                <a16:creationId xmlns:a16="http://schemas.microsoft.com/office/drawing/2014/main" id="{5746BBF7-0001-4241-AC51-A5F7B97EDFE1}"/>
              </a:ext>
            </a:extLst>
          </p:cNvPr>
          <p:cNvSpPr txBox="1"/>
          <p:nvPr/>
        </p:nvSpPr>
        <p:spPr>
          <a:xfrm>
            <a:off x="3683384" y="3376503"/>
            <a:ext cx="423514" cy="307777"/>
          </a:xfrm>
          <a:prstGeom prst="rect">
            <a:avLst/>
          </a:prstGeom>
          <a:solidFill>
            <a:schemeClr val="bg1">
              <a:alpha val="80000"/>
            </a:schemeClr>
          </a:solidFill>
          <a:ln>
            <a:solidFill>
              <a:schemeClr val="tx1"/>
            </a:solidFill>
          </a:ln>
        </p:spPr>
        <p:txBody>
          <a:bodyPr wrap="square" rtlCol="0">
            <a:spAutoFit/>
          </a:bodyPr>
          <a:lstStyle/>
          <a:p>
            <a:r>
              <a:rPr lang="en-US" sz="1400" dirty="0"/>
              <a:t>1G</a:t>
            </a:r>
          </a:p>
        </p:txBody>
      </p:sp>
      <p:sp>
        <p:nvSpPr>
          <p:cNvPr id="27" name="TextBox 26">
            <a:extLst>
              <a:ext uri="{FF2B5EF4-FFF2-40B4-BE49-F238E27FC236}">
                <a16:creationId xmlns:a16="http://schemas.microsoft.com/office/drawing/2014/main" id="{5B506344-B3CD-4B4C-988A-9AC0B270108F}"/>
              </a:ext>
            </a:extLst>
          </p:cNvPr>
          <p:cNvSpPr txBox="1"/>
          <p:nvPr/>
        </p:nvSpPr>
        <p:spPr>
          <a:xfrm>
            <a:off x="5318947" y="3581694"/>
            <a:ext cx="413896" cy="307777"/>
          </a:xfrm>
          <a:prstGeom prst="rect">
            <a:avLst/>
          </a:prstGeom>
          <a:solidFill>
            <a:schemeClr val="bg1">
              <a:alpha val="80000"/>
            </a:schemeClr>
          </a:solidFill>
          <a:ln>
            <a:solidFill>
              <a:schemeClr val="tx1"/>
            </a:solidFill>
          </a:ln>
        </p:spPr>
        <p:txBody>
          <a:bodyPr wrap="square" rtlCol="0">
            <a:spAutoFit/>
          </a:bodyPr>
          <a:lstStyle/>
          <a:p>
            <a:r>
              <a:rPr lang="en-US" sz="1400" dirty="0"/>
              <a:t>1H</a:t>
            </a:r>
          </a:p>
        </p:txBody>
      </p:sp>
      <p:pic>
        <p:nvPicPr>
          <p:cNvPr id="28" name="Picture 27"/>
          <p:cNvPicPr>
            <a:picLocks noChangeAspect="1"/>
          </p:cNvPicPr>
          <p:nvPr/>
        </p:nvPicPr>
        <p:blipFill>
          <a:blip r:embed="rId5"/>
          <a:stretch>
            <a:fillRect/>
          </a:stretch>
        </p:blipFill>
        <p:spPr>
          <a:xfrm>
            <a:off x="713423" y="2643692"/>
            <a:ext cx="2574794" cy="592379"/>
          </a:xfrm>
          <a:prstGeom prst="rect">
            <a:avLst/>
          </a:prstGeom>
        </p:spPr>
      </p:pic>
      <p:pic>
        <p:nvPicPr>
          <p:cNvPr id="29" name="Picture 28" descr="Chart, histogram&#10;&#10;Description automatically generated">
            <a:extLst>
              <a:ext uri="{FF2B5EF4-FFF2-40B4-BE49-F238E27FC236}">
                <a16:creationId xmlns:a16="http://schemas.microsoft.com/office/drawing/2014/main" id="{A0CF8036-0FC9-AC40-868C-C51899640E5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30345"/>
          <a:stretch/>
        </p:blipFill>
        <p:spPr>
          <a:xfrm>
            <a:off x="1818806" y="994360"/>
            <a:ext cx="2938821" cy="1474405"/>
          </a:xfrm>
          <a:prstGeom prst="rect">
            <a:avLst/>
          </a:prstGeom>
        </p:spPr>
      </p:pic>
      <p:cxnSp>
        <p:nvCxnSpPr>
          <p:cNvPr id="30" name="Straight Arrow Connector 29"/>
          <p:cNvCxnSpPr/>
          <p:nvPr/>
        </p:nvCxnSpPr>
        <p:spPr bwMode="auto">
          <a:xfrm flipH="1">
            <a:off x="548640" y="2305964"/>
            <a:ext cx="1865376" cy="2542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p:nvPr/>
        </p:nvCxnSpPr>
        <p:spPr bwMode="auto">
          <a:xfrm>
            <a:off x="4485576" y="2268102"/>
            <a:ext cx="1247267" cy="7241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Rectangle 32"/>
          <p:cNvSpPr/>
          <p:nvPr/>
        </p:nvSpPr>
        <p:spPr bwMode="auto">
          <a:xfrm>
            <a:off x="2110159" y="1089657"/>
            <a:ext cx="184192" cy="1232182"/>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4" name="Rectangle 33"/>
          <p:cNvSpPr/>
          <p:nvPr/>
        </p:nvSpPr>
        <p:spPr bwMode="auto">
          <a:xfrm>
            <a:off x="2294351" y="1100151"/>
            <a:ext cx="144152" cy="1129791"/>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7" name="Rectangle 36"/>
          <p:cNvSpPr/>
          <p:nvPr/>
        </p:nvSpPr>
        <p:spPr bwMode="auto">
          <a:xfrm>
            <a:off x="2438503" y="1171575"/>
            <a:ext cx="144152" cy="982345"/>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4" name="Rectangle 43"/>
          <p:cNvSpPr/>
          <p:nvPr/>
        </p:nvSpPr>
        <p:spPr bwMode="auto">
          <a:xfrm>
            <a:off x="2582655" y="1137960"/>
            <a:ext cx="120650" cy="982345"/>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5" name="Rectangle 44"/>
          <p:cNvSpPr/>
          <p:nvPr/>
        </p:nvSpPr>
        <p:spPr bwMode="auto">
          <a:xfrm>
            <a:off x="2703305" y="1073782"/>
            <a:ext cx="278020" cy="982345"/>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6" name="Rectangle 45"/>
          <p:cNvSpPr/>
          <p:nvPr/>
        </p:nvSpPr>
        <p:spPr bwMode="auto">
          <a:xfrm>
            <a:off x="3516708" y="1041157"/>
            <a:ext cx="137422" cy="690162"/>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7" name="Rectangle 46"/>
          <p:cNvSpPr/>
          <p:nvPr/>
        </p:nvSpPr>
        <p:spPr bwMode="auto">
          <a:xfrm>
            <a:off x="3652499" y="1100151"/>
            <a:ext cx="137422" cy="492940"/>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8" name="Rectangle 47"/>
          <p:cNvSpPr/>
          <p:nvPr/>
        </p:nvSpPr>
        <p:spPr bwMode="auto">
          <a:xfrm>
            <a:off x="3790460" y="1171575"/>
            <a:ext cx="137422" cy="565394"/>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9" name="Rectangle 48"/>
          <p:cNvSpPr/>
          <p:nvPr/>
        </p:nvSpPr>
        <p:spPr bwMode="auto">
          <a:xfrm>
            <a:off x="3923542" y="1171575"/>
            <a:ext cx="137422" cy="697249"/>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0" name="Rectangle 49"/>
          <p:cNvSpPr/>
          <p:nvPr/>
        </p:nvSpPr>
        <p:spPr bwMode="auto">
          <a:xfrm>
            <a:off x="4061399" y="1100151"/>
            <a:ext cx="137422" cy="681232"/>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1" name="Rectangle 50"/>
          <p:cNvSpPr/>
          <p:nvPr/>
        </p:nvSpPr>
        <p:spPr bwMode="auto">
          <a:xfrm>
            <a:off x="4197294" y="1106159"/>
            <a:ext cx="137422" cy="681232"/>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2" name="Rectangle 51"/>
          <p:cNvSpPr/>
          <p:nvPr/>
        </p:nvSpPr>
        <p:spPr bwMode="auto">
          <a:xfrm>
            <a:off x="4334716" y="1137959"/>
            <a:ext cx="137422" cy="575319"/>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3" name="Rectangle 52"/>
          <p:cNvSpPr/>
          <p:nvPr/>
        </p:nvSpPr>
        <p:spPr bwMode="auto">
          <a:xfrm>
            <a:off x="4470611" y="1137960"/>
            <a:ext cx="137422" cy="693245"/>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4" name="Rectangle 53"/>
          <p:cNvSpPr/>
          <p:nvPr/>
        </p:nvSpPr>
        <p:spPr bwMode="auto">
          <a:xfrm>
            <a:off x="3383817" y="1069845"/>
            <a:ext cx="137422" cy="693245"/>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5" name="Rectangle 54"/>
          <p:cNvSpPr/>
          <p:nvPr/>
        </p:nvSpPr>
        <p:spPr bwMode="auto">
          <a:xfrm>
            <a:off x="3250142" y="1055738"/>
            <a:ext cx="137422" cy="693245"/>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6" name="Rectangle 55"/>
          <p:cNvSpPr/>
          <p:nvPr/>
        </p:nvSpPr>
        <p:spPr bwMode="auto">
          <a:xfrm>
            <a:off x="3113484" y="1171575"/>
            <a:ext cx="137422" cy="776703"/>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7" name="Rectangle 56"/>
          <p:cNvSpPr/>
          <p:nvPr/>
        </p:nvSpPr>
        <p:spPr bwMode="auto">
          <a:xfrm>
            <a:off x="2977067" y="1169365"/>
            <a:ext cx="137422" cy="776703"/>
          </a:xfrm>
          <a:prstGeom prst="rect">
            <a:avLst/>
          </a:prstGeom>
          <a:solidFill>
            <a:schemeClr val="bg1">
              <a:alpha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8" name="TextBox 57">
            <a:extLst>
              <a:ext uri="{FF2B5EF4-FFF2-40B4-BE49-F238E27FC236}">
                <a16:creationId xmlns:a16="http://schemas.microsoft.com/office/drawing/2014/main" id="{AAB69BA8-3F11-3F4F-BBD9-0A57A85C915E}"/>
              </a:ext>
            </a:extLst>
          </p:cNvPr>
          <p:cNvSpPr txBox="1"/>
          <p:nvPr/>
        </p:nvSpPr>
        <p:spPr>
          <a:xfrm>
            <a:off x="3371302" y="1963034"/>
            <a:ext cx="281197" cy="184666"/>
          </a:xfrm>
          <a:prstGeom prst="rect">
            <a:avLst/>
          </a:prstGeom>
          <a:solidFill>
            <a:schemeClr val="bg1">
              <a:alpha val="80000"/>
            </a:schemeClr>
          </a:solidFill>
          <a:ln>
            <a:solidFill>
              <a:schemeClr val="tx1"/>
            </a:solidFill>
          </a:ln>
        </p:spPr>
        <p:txBody>
          <a:bodyPr wrap="square" rtlCol="0">
            <a:spAutoFit/>
          </a:bodyPr>
          <a:lstStyle/>
          <a:p>
            <a:pPr algn="ctr"/>
            <a:r>
              <a:rPr lang="en-US" sz="600" b="1" dirty="0"/>
              <a:t>L1</a:t>
            </a:r>
          </a:p>
        </p:txBody>
      </p:sp>
    </p:spTree>
    <p:extLst>
      <p:ext uri="{BB962C8B-B14F-4D97-AF65-F5344CB8AC3E}">
        <p14:creationId xmlns:p14="http://schemas.microsoft.com/office/powerpoint/2010/main" val="41682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a:blip r:embed="rId3"/>
          <a:stretch>
            <a:fillRect/>
          </a:stretch>
        </p:blipFill>
        <p:spPr>
          <a:xfrm>
            <a:off x="729958" y="975917"/>
            <a:ext cx="5252854" cy="3897280"/>
          </a:xfrm>
          <a:prstGeom prst="rect">
            <a:avLst/>
          </a:prstGeom>
        </p:spPr>
      </p:pic>
      <p:sp>
        <p:nvSpPr>
          <p:cNvPr id="21" name="Rectangle 20">
            <a:extLst>
              <a:ext uri="{FF2B5EF4-FFF2-40B4-BE49-F238E27FC236}">
                <a16:creationId xmlns:a16="http://schemas.microsoft.com/office/drawing/2014/main" id="{F6D99B38-2F22-4040-89CF-C8AD02462331}"/>
              </a:ext>
            </a:extLst>
          </p:cNvPr>
          <p:cNvSpPr/>
          <p:nvPr/>
        </p:nvSpPr>
        <p:spPr>
          <a:xfrm>
            <a:off x="5793630" y="772548"/>
            <a:ext cx="114300" cy="41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6A153BA-F62C-4B86-8140-7C151E4B7524}"/>
              </a:ext>
            </a:extLst>
          </p:cNvPr>
          <p:cNvSpPr/>
          <p:nvPr/>
        </p:nvSpPr>
        <p:spPr>
          <a:xfrm>
            <a:off x="5793630" y="772548"/>
            <a:ext cx="114300" cy="41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7B13046C-46A2-4D42-AC59-3113FD8B036B}"/>
              </a:ext>
            </a:extLst>
          </p:cNvPr>
          <p:cNvSpPr>
            <a:spLocks noGrp="1"/>
          </p:cNvSpPr>
          <p:nvPr>
            <p:ph type="title"/>
          </p:nvPr>
        </p:nvSpPr>
        <p:spPr/>
        <p:txBody>
          <a:bodyPr/>
          <a:lstStyle/>
          <a:p>
            <a:r>
              <a:rPr lang="en-US" dirty="0"/>
              <a:t>Sub-lineage emergence &amp; Turnover</a:t>
            </a:r>
          </a:p>
        </p:txBody>
      </p:sp>
      <p:sp>
        <p:nvSpPr>
          <p:cNvPr id="29" name="Content Placeholder 15">
            <a:extLst>
              <a:ext uri="{FF2B5EF4-FFF2-40B4-BE49-F238E27FC236}">
                <a16:creationId xmlns:a16="http://schemas.microsoft.com/office/drawing/2014/main" id="{0776B487-C2FB-3C4D-BA25-0DA3C3E24AA1}"/>
              </a:ext>
            </a:extLst>
          </p:cNvPr>
          <p:cNvSpPr>
            <a:spLocks noGrp="1"/>
          </p:cNvSpPr>
          <p:nvPr>
            <p:ph idx="1"/>
          </p:nvPr>
        </p:nvSpPr>
        <p:spPr>
          <a:xfrm>
            <a:off x="6115961" y="1447851"/>
            <a:ext cx="5828389" cy="4355757"/>
          </a:xfrm>
        </p:spPr>
        <p:txBody>
          <a:bodyPr/>
          <a:lstStyle/>
          <a:p>
            <a:r>
              <a:rPr lang="en-US" sz="2000" dirty="0"/>
              <a:t>Sequential dominance of different sub-lineages</a:t>
            </a:r>
          </a:p>
          <a:p>
            <a:pPr lvl="1"/>
            <a:r>
              <a:rPr lang="en-US" sz="2000" i="1" dirty="0"/>
              <a:t>Years between peaks: </a:t>
            </a:r>
          </a:p>
          <a:p>
            <a:pPr lvl="2"/>
            <a:r>
              <a:rPr lang="en-US" sz="1800" dirty="0"/>
              <a:t>~3 years (median, range: 1-3)</a:t>
            </a:r>
          </a:p>
          <a:p>
            <a:pPr lvl="1"/>
            <a:r>
              <a:rPr lang="en-US" sz="2000" i="1" dirty="0"/>
              <a:t>Years emergence </a:t>
            </a:r>
            <a:r>
              <a:rPr lang="en-US" sz="2000" i="1" dirty="0">
                <a:sym typeface="Wingdings" pitchFamily="2" charset="2"/>
              </a:rPr>
              <a:t> dominance:</a:t>
            </a:r>
          </a:p>
          <a:p>
            <a:pPr lvl="2"/>
            <a:r>
              <a:rPr lang="en-US" sz="1800" dirty="0">
                <a:sym typeface="Wingdings" pitchFamily="2" charset="2"/>
              </a:rPr>
              <a:t>~4.5 years (median, range 2-6)</a:t>
            </a:r>
          </a:p>
          <a:p>
            <a:pPr lvl="1"/>
            <a:r>
              <a:rPr lang="en-US" sz="2000" i="1" dirty="0">
                <a:sym typeface="Wingdings" pitchFamily="2" charset="2"/>
              </a:rPr>
              <a:t>Years between sub-lineage emergence:</a:t>
            </a:r>
          </a:p>
          <a:p>
            <a:pPr lvl="2"/>
            <a:r>
              <a:rPr lang="en-US" sz="1800" dirty="0">
                <a:sym typeface="Wingdings" pitchFamily="2" charset="2"/>
              </a:rPr>
              <a:t>1-5 years (last emergence in 2014/2020)</a:t>
            </a:r>
            <a:endParaRPr lang="en-US" sz="1800" dirty="0"/>
          </a:p>
          <a:p>
            <a:pPr lvl="2"/>
            <a:endParaRPr lang="en-US" sz="1800" dirty="0"/>
          </a:p>
          <a:p>
            <a:endParaRPr lang="en-US" sz="2000" dirty="0"/>
          </a:p>
        </p:txBody>
      </p:sp>
      <p:sp>
        <p:nvSpPr>
          <p:cNvPr id="6" name="Text Placeholder 5">
            <a:extLst>
              <a:ext uri="{FF2B5EF4-FFF2-40B4-BE49-F238E27FC236}">
                <a16:creationId xmlns:a16="http://schemas.microsoft.com/office/drawing/2014/main" id="{D9D710D6-0A1B-7043-9744-34A6BCD06A67}"/>
              </a:ext>
            </a:extLst>
          </p:cNvPr>
          <p:cNvSpPr>
            <a:spLocks noGrp="1"/>
          </p:cNvSpPr>
          <p:nvPr>
            <p:ph type="body" sz="quarter" idx="10"/>
          </p:nvPr>
        </p:nvSpPr>
        <p:spPr/>
        <p:txBody>
          <a:bodyPr/>
          <a:lstStyle/>
          <a:p>
            <a:r>
              <a:rPr lang="en-US" dirty="0"/>
              <a:t>Part 2: Emergence of new sub-lineages</a:t>
            </a:r>
          </a:p>
        </p:txBody>
      </p:sp>
      <p:sp>
        <p:nvSpPr>
          <p:cNvPr id="38" name="Rectangle 37">
            <a:extLst>
              <a:ext uri="{FF2B5EF4-FFF2-40B4-BE49-F238E27FC236}">
                <a16:creationId xmlns:a16="http://schemas.microsoft.com/office/drawing/2014/main" id="{912A5FB1-CF1B-B044-876C-E0CC9DD0A657}"/>
              </a:ext>
            </a:extLst>
          </p:cNvPr>
          <p:cNvSpPr/>
          <p:nvPr/>
        </p:nvSpPr>
        <p:spPr bwMode="auto">
          <a:xfrm>
            <a:off x="8940030" y="4953606"/>
            <a:ext cx="1516619" cy="137873"/>
          </a:xfrm>
          <a:prstGeom prst="rect">
            <a:avLst/>
          </a:prstGeom>
          <a:gradFill flip="none" rotWithShape="1">
            <a:gsLst>
              <a:gs pos="0">
                <a:srgbClr val="D7D29D">
                  <a:alpha val="24142"/>
                </a:srgbClr>
              </a:gs>
              <a:gs pos="100000">
                <a:srgbClr val="D7D29D">
                  <a:alpha val="67148"/>
                </a:srgbClr>
              </a:gs>
            </a:gsLst>
            <a:lin ang="0" scaled="1"/>
            <a:tileRect/>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9" name="Rectangle 38">
            <a:extLst>
              <a:ext uri="{FF2B5EF4-FFF2-40B4-BE49-F238E27FC236}">
                <a16:creationId xmlns:a16="http://schemas.microsoft.com/office/drawing/2014/main" id="{8D9F65B4-834B-C34E-A9F2-CC84754B7E3B}"/>
              </a:ext>
            </a:extLst>
          </p:cNvPr>
          <p:cNvSpPr/>
          <p:nvPr/>
        </p:nvSpPr>
        <p:spPr bwMode="auto">
          <a:xfrm>
            <a:off x="8018120" y="5404217"/>
            <a:ext cx="2922900" cy="147662"/>
          </a:xfrm>
          <a:prstGeom prst="rect">
            <a:avLst/>
          </a:prstGeom>
          <a:gradFill flip="none" rotWithShape="1">
            <a:gsLst>
              <a:gs pos="0">
                <a:srgbClr val="03FFFF">
                  <a:alpha val="9919"/>
                </a:srgbClr>
              </a:gs>
              <a:gs pos="72000">
                <a:srgbClr val="03FFFF"/>
              </a:gs>
              <a:gs pos="28000">
                <a:srgbClr val="03FFFF">
                  <a:alpha val="85109"/>
                </a:srgbClr>
              </a:gs>
              <a:gs pos="100000">
                <a:srgbClr val="03FFFF">
                  <a:alpha val="1964"/>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 name="Rectangle 39">
            <a:extLst>
              <a:ext uri="{FF2B5EF4-FFF2-40B4-BE49-F238E27FC236}">
                <a16:creationId xmlns:a16="http://schemas.microsoft.com/office/drawing/2014/main" id="{3DD7BCC5-CB70-F64D-A398-CE60A9345D98}"/>
              </a:ext>
            </a:extLst>
          </p:cNvPr>
          <p:cNvSpPr/>
          <p:nvPr/>
        </p:nvSpPr>
        <p:spPr bwMode="auto">
          <a:xfrm>
            <a:off x="5535880" y="4903388"/>
            <a:ext cx="2463983" cy="160348"/>
          </a:xfrm>
          <a:prstGeom prst="rect">
            <a:avLst/>
          </a:prstGeom>
          <a:gradFill flip="none" rotWithShape="1">
            <a:gsLst>
              <a:gs pos="0">
                <a:srgbClr val="918ACF">
                  <a:alpha val="10463"/>
                </a:srgbClr>
              </a:gs>
              <a:gs pos="100000">
                <a:srgbClr val="918ACF">
                  <a:alpha val="69000"/>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1" name="Rectangle 40">
            <a:extLst>
              <a:ext uri="{FF2B5EF4-FFF2-40B4-BE49-F238E27FC236}">
                <a16:creationId xmlns:a16="http://schemas.microsoft.com/office/drawing/2014/main" id="{3C6E546E-62BC-6648-B6E2-48E5AEAAFDDA}"/>
              </a:ext>
            </a:extLst>
          </p:cNvPr>
          <p:cNvSpPr/>
          <p:nvPr/>
        </p:nvSpPr>
        <p:spPr bwMode="auto">
          <a:xfrm>
            <a:off x="2235200" y="5401040"/>
            <a:ext cx="2817738" cy="177538"/>
          </a:xfrm>
          <a:prstGeom prst="rect">
            <a:avLst/>
          </a:prstGeom>
          <a:gradFill flip="none" rotWithShape="1">
            <a:gsLst>
              <a:gs pos="0">
                <a:srgbClr val="BF0001">
                  <a:alpha val="10221"/>
                </a:srgbClr>
              </a:gs>
              <a:gs pos="100000">
                <a:srgbClr val="BF0001">
                  <a:alpha val="64000"/>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2" name="Rectangle 41">
            <a:extLst>
              <a:ext uri="{FF2B5EF4-FFF2-40B4-BE49-F238E27FC236}">
                <a16:creationId xmlns:a16="http://schemas.microsoft.com/office/drawing/2014/main" id="{104B1003-AE66-7B47-84B7-49AD08F8EC45}"/>
              </a:ext>
            </a:extLst>
          </p:cNvPr>
          <p:cNvSpPr/>
          <p:nvPr/>
        </p:nvSpPr>
        <p:spPr bwMode="auto">
          <a:xfrm>
            <a:off x="4103099" y="5157626"/>
            <a:ext cx="2463983" cy="160348"/>
          </a:xfrm>
          <a:prstGeom prst="rect">
            <a:avLst/>
          </a:prstGeom>
          <a:gradFill flip="none" rotWithShape="1">
            <a:gsLst>
              <a:gs pos="0">
                <a:srgbClr val="01A24A">
                  <a:alpha val="8578"/>
                </a:srgbClr>
              </a:gs>
              <a:gs pos="100000">
                <a:srgbClr val="01A24A">
                  <a:alpha val="79029"/>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3" name="Rectangle 42">
            <a:extLst>
              <a:ext uri="{FF2B5EF4-FFF2-40B4-BE49-F238E27FC236}">
                <a16:creationId xmlns:a16="http://schemas.microsoft.com/office/drawing/2014/main" id="{D3147BAE-9176-5241-ADA8-455DCCF252D3}"/>
              </a:ext>
            </a:extLst>
          </p:cNvPr>
          <p:cNvSpPr/>
          <p:nvPr/>
        </p:nvSpPr>
        <p:spPr bwMode="auto">
          <a:xfrm>
            <a:off x="1192985" y="4903628"/>
            <a:ext cx="2463983" cy="160348"/>
          </a:xfrm>
          <a:prstGeom prst="rect">
            <a:avLst/>
          </a:prstGeom>
          <a:gradFill flip="none" rotWithShape="1">
            <a:gsLst>
              <a:gs pos="0">
                <a:srgbClr val="FE0000">
                  <a:alpha val="4618"/>
                </a:srgbClr>
              </a:gs>
              <a:gs pos="100000">
                <a:srgbClr val="FE0000">
                  <a:alpha val="70167"/>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45" name="Graphic 44" descr="Star">
            <a:extLst>
              <a:ext uri="{FF2B5EF4-FFF2-40B4-BE49-F238E27FC236}">
                <a16:creationId xmlns:a16="http://schemas.microsoft.com/office/drawing/2014/main" id="{A07B67DE-4D9A-7F47-BD51-A9B6AF47B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9619" y="5049465"/>
            <a:ext cx="335320" cy="335320"/>
          </a:xfrm>
          <a:prstGeom prst="rect">
            <a:avLst/>
          </a:prstGeom>
        </p:spPr>
      </p:pic>
      <p:pic>
        <p:nvPicPr>
          <p:cNvPr id="46" name="Graphic 45" descr="Star">
            <a:extLst>
              <a:ext uri="{FF2B5EF4-FFF2-40B4-BE49-F238E27FC236}">
                <a16:creationId xmlns:a16="http://schemas.microsoft.com/office/drawing/2014/main" id="{25A549A2-C7E8-4F40-8025-CC2C91F955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4726" y="4790927"/>
            <a:ext cx="335320" cy="335320"/>
          </a:xfrm>
          <a:prstGeom prst="rect">
            <a:avLst/>
          </a:prstGeom>
        </p:spPr>
      </p:pic>
      <p:pic>
        <p:nvPicPr>
          <p:cNvPr id="47" name="Graphic 46" descr="Star">
            <a:extLst>
              <a:ext uri="{FF2B5EF4-FFF2-40B4-BE49-F238E27FC236}">
                <a16:creationId xmlns:a16="http://schemas.microsoft.com/office/drawing/2014/main" id="{32C23E81-6993-1F4D-8B1F-4F08550186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1870" y="5281686"/>
            <a:ext cx="335320" cy="335320"/>
          </a:xfrm>
          <a:prstGeom prst="rect">
            <a:avLst/>
          </a:prstGeom>
        </p:spPr>
      </p:pic>
      <p:pic>
        <p:nvPicPr>
          <p:cNvPr id="48" name="Graphic 47" descr="Star">
            <a:extLst>
              <a:ext uri="{FF2B5EF4-FFF2-40B4-BE49-F238E27FC236}">
                <a16:creationId xmlns:a16="http://schemas.microsoft.com/office/drawing/2014/main" id="{184EE1E6-FFC3-2D4B-B8C6-681F5743B5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4319" y="5281686"/>
            <a:ext cx="335320" cy="335320"/>
          </a:xfrm>
          <a:prstGeom prst="rect">
            <a:avLst/>
          </a:prstGeom>
        </p:spPr>
      </p:pic>
      <p:pic>
        <p:nvPicPr>
          <p:cNvPr id="49" name="Graphic 48" descr="Star">
            <a:extLst>
              <a:ext uri="{FF2B5EF4-FFF2-40B4-BE49-F238E27FC236}">
                <a16:creationId xmlns:a16="http://schemas.microsoft.com/office/drawing/2014/main" id="{D5670772-F16E-B742-9FDD-FF6C06812C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98137" y="5037665"/>
            <a:ext cx="335320" cy="335320"/>
          </a:xfrm>
          <a:prstGeom prst="rect">
            <a:avLst/>
          </a:prstGeom>
        </p:spPr>
      </p:pic>
      <p:pic>
        <p:nvPicPr>
          <p:cNvPr id="50" name="Graphic 49" descr="Star">
            <a:extLst>
              <a:ext uri="{FF2B5EF4-FFF2-40B4-BE49-F238E27FC236}">
                <a16:creationId xmlns:a16="http://schemas.microsoft.com/office/drawing/2014/main" id="{FD77C250-BF9D-054B-ADE8-4E5F475117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38365" y="4802717"/>
            <a:ext cx="335320" cy="335320"/>
          </a:xfrm>
          <a:prstGeom prst="rect">
            <a:avLst/>
          </a:prstGeom>
        </p:spPr>
      </p:pic>
      <p:pic>
        <p:nvPicPr>
          <p:cNvPr id="51" name="Graphic 50" descr="Star">
            <a:extLst>
              <a:ext uri="{FF2B5EF4-FFF2-40B4-BE49-F238E27FC236}">
                <a16:creationId xmlns:a16="http://schemas.microsoft.com/office/drawing/2014/main" id="{020BD8CC-DA0F-8E4C-B4FF-DDEE500BD3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67976" y="4831740"/>
            <a:ext cx="335320" cy="335320"/>
          </a:xfrm>
          <a:prstGeom prst="rect">
            <a:avLst/>
          </a:prstGeom>
        </p:spPr>
      </p:pic>
      <p:pic>
        <p:nvPicPr>
          <p:cNvPr id="53" name="Graphic 52" descr="Star">
            <a:extLst>
              <a:ext uri="{FF2B5EF4-FFF2-40B4-BE49-F238E27FC236}">
                <a16:creationId xmlns:a16="http://schemas.microsoft.com/office/drawing/2014/main" id="{A55E990B-5425-9547-B3AC-898155443D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30116" y="5049465"/>
            <a:ext cx="335320" cy="335320"/>
          </a:xfrm>
          <a:prstGeom prst="rect">
            <a:avLst/>
          </a:prstGeom>
        </p:spPr>
      </p:pic>
      <p:pic>
        <p:nvPicPr>
          <p:cNvPr id="54" name="Graphic 53" descr="Star">
            <a:extLst>
              <a:ext uri="{FF2B5EF4-FFF2-40B4-BE49-F238E27FC236}">
                <a16:creationId xmlns:a16="http://schemas.microsoft.com/office/drawing/2014/main" id="{26FCEAF9-EF2A-2D41-85B6-AF9C76B4EE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363" y="5049465"/>
            <a:ext cx="335320" cy="335320"/>
          </a:xfrm>
          <a:prstGeom prst="rect">
            <a:avLst/>
          </a:prstGeom>
        </p:spPr>
      </p:pic>
      <p:sp>
        <p:nvSpPr>
          <p:cNvPr id="55" name="TextBox 54">
            <a:extLst>
              <a:ext uri="{FF2B5EF4-FFF2-40B4-BE49-F238E27FC236}">
                <a16:creationId xmlns:a16="http://schemas.microsoft.com/office/drawing/2014/main" id="{2D128060-17E6-1B41-AF95-AA16273EF08A}"/>
              </a:ext>
            </a:extLst>
          </p:cNvPr>
          <p:cNvSpPr txBox="1"/>
          <p:nvPr/>
        </p:nvSpPr>
        <p:spPr>
          <a:xfrm>
            <a:off x="304236" y="5045851"/>
            <a:ext cx="383438" cy="307777"/>
          </a:xfrm>
          <a:prstGeom prst="rect">
            <a:avLst/>
          </a:prstGeom>
          <a:noFill/>
        </p:spPr>
        <p:txBody>
          <a:bodyPr wrap="none" rtlCol="0">
            <a:spAutoFit/>
          </a:bodyPr>
          <a:lstStyle/>
          <a:p>
            <a:r>
              <a:rPr lang="en-US" sz="1400" dirty="0"/>
              <a:t>L5</a:t>
            </a:r>
          </a:p>
        </p:txBody>
      </p:sp>
      <p:sp>
        <p:nvSpPr>
          <p:cNvPr id="56" name="TextBox 55">
            <a:extLst>
              <a:ext uri="{FF2B5EF4-FFF2-40B4-BE49-F238E27FC236}">
                <a16:creationId xmlns:a16="http://schemas.microsoft.com/office/drawing/2014/main" id="{4A5E5260-5DC1-1846-A645-615E808FBF45}"/>
              </a:ext>
            </a:extLst>
          </p:cNvPr>
          <p:cNvSpPr txBox="1"/>
          <p:nvPr/>
        </p:nvSpPr>
        <p:spPr>
          <a:xfrm>
            <a:off x="1779611" y="5045851"/>
            <a:ext cx="383438" cy="307777"/>
          </a:xfrm>
          <a:prstGeom prst="rect">
            <a:avLst/>
          </a:prstGeom>
          <a:noFill/>
        </p:spPr>
        <p:txBody>
          <a:bodyPr wrap="none" rtlCol="0">
            <a:spAutoFit/>
          </a:bodyPr>
          <a:lstStyle/>
          <a:p>
            <a:r>
              <a:rPr lang="en-US" sz="1400" dirty="0"/>
              <a:t>L9</a:t>
            </a:r>
          </a:p>
        </p:txBody>
      </p:sp>
      <p:sp>
        <p:nvSpPr>
          <p:cNvPr id="57" name="TextBox 56">
            <a:extLst>
              <a:ext uri="{FF2B5EF4-FFF2-40B4-BE49-F238E27FC236}">
                <a16:creationId xmlns:a16="http://schemas.microsoft.com/office/drawing/2014/main" id="{1A192BB4-E4E3-D04E-93DF-C88D4006E1ED}"/>
              </a:ext>
            </a:extLst>
          </p:cNvPr>
          <p:cNvSpPr txBox="1"/>
          <p:nvPr/>
        </p:nvSpPr>
        <p:spPr>
          <a:xfrm>
            <a:off x="5281620" y="6085452"/>
            <a:ext cx="1535420" cy="369332"/>
          </a:xfrm>
          <a:prstGeom prst="rect">
            <a:avLst/>
          </a:prstGeom>
          <a:noFill/>
        </p:spPr>
        <p:txBody>
          <a:bodyPr wrap="none" rtlCol="0">
            <a:spAutoFit/>
          </a:bodyPr>
          <a:lstStyle/>
          <a:p>
            <a:r>
              <a:rPr lang="en-US" dirty="0"/>
              <a:t>Time of Peak</a:t>
            </a:r>
          </a:p>
        </p:txBody>
      </p:sp>
      <p:sp>
        <p:nvSpPr>
          <p:cNvPr id="58" name="TextBox 57">
            <a:extLst>
              <a:ext uri="{FF2B5EF4-FFF2-40B4-BE49-F238E27FC236}">
                <a16:creationId xmlns:a16="http://schemas.microsoft.com/office/drawing/2014/main" id="{D0ADE00D-B66A-4848-B69A-B4D7EDC1E54D}"/>
              </a:ext>
            </a:extLst>
          </p:cNvPr>
          <p:cNvSpPr txBox="1"/>
          <p:nvPr/>
        </p:nvSpPr>
        <p:spPr>
          <a:xfrm>
            <a:off x="9087849" y="5337251"/>
            <a:ext cx="372218" cy="276999"/>
          </a:xfrm>
          <a:prstGeom prst="rect">
            <a:avLst/>
          </a:prstGeom>
          <a:noFill/>
        </p:spPr>
        <p:txBody>
          <a:bodyPr wrap="none" rtlCol="0">
            <a:spAutoFit/>
          </a:bodyPr>
          <a:lstStyle/>
          <a:p>
            <a:r>
              <a:rPr lang="en-US" sz="1200" dirty="0"/>
              <a:t>1A</a:t>
            </a:r>
          </a:p>
        </p:txBody>
      </p:sp>
      <p:sp>
        <p:nvSpPr>
          <p:cNvPr id="59" name="TextBox 58">
            <a:extLst>
              <a:ext uri="{FF2B5EF4-FFF2-40B4-BE49-F238E27FC236}">
                <a16:creationId xmlns:a16="http://schemas.microsoft.com/office/drawing/2014/main" id="{2DD0E703-F343-8048-A23A-F1CAF5AB1964}"/>
              </a:ext>
            </a:extLst>
          </p:cNvPr>
          <p:cNvSpPr txBox="1"/>
          <p:nvPr/>
        </p:nvSpPr>
        <p:spPr>
          <a:xfrm>
            <a:off x="10505764" y="4879997"/>
            <a:ext cx="380232" cy="276999"/>
          </a:xfrm>
          <a:prstGeom prst="rect">
            <a:avLst/>
          </a:prstGeom>
          <a:noFill/>
        </p:spPr>
        <p:txBody>
          <a:bodyPr wrap="none" rtlCol="0">
            <a:spAutoFit/>
          </a:bodyPr>
          <a:lstStyle/>
          <a:p>
            <a:r>
              <a:rPr lang="en-US" sz="1200" dirty="0"/>
              <a:t>1H</a:t>
            </a:r>
          </a:p>
        </p:txBody>
      </p:sp>
      <p:sp>
        <p:nvSpPr>
          <p:cNvPr id="60" name="TextBox 59">
            <a:extLst>
              <a:ext uri="{FF2B5EF4-FFF2-40B4-BE49-F238E27FC236}">
                <a16:creationId xmlns:a16="http://schemas.microsoft.com/office/drawing/2014/main" id="{D6233545-82D1-EB4A-9028-5C22F8D07909}"/>
              </a:ext>
            </a:extLst>
          </p:cNvPr>
          <p:cNvSpPr txBox="1"/>
          <p:nvPr/>
        </p:nvSpPr>
        <p:spPr>
          <a:xfrm>
            <a:off x="8064997" y="4838940"/>
            <a:ext cx="389850" cy="276999"/>
          </a:xfrm>
          <a:prstGeom prst="rect">
            <a:avLst/>
          </a:prstGeom>
          <a:noFill/>
        </p:spPr>
        <p:txBody>
          <a:bodyPr wrap="none" rtlCol="0">
            <a:spAutoFit/>
          </a:bodyPr>
          <a:lstStyle/>
          <a:p>
            <a:r>
              <a:rPr lang="en-US" sz="1200" dirty="0"/>
              <a:t>1G</a:t>
            </a:r>
          </a:p>
        </p:txBody>
      </p:sp>
      <p:sp>
        <p:nvSpPr>
          <p:cNvPr id="61" name="TextBox 60">
            <a:extLst>
              <a:ext uri="{FF2B5EF4-FFF2-40B4-BE49-F238E27FC236}">
                <a16:creationId xmlns:a16="http://schemas.microsoft.com/office/drawing/2014/main" id="{7497EECE-1598-7F45-A2A1-C6429AEBBD2A}"/>
              </a:ext>
            </a:extLst>
          </p:cNvPr>
          <p:cNvSpPr txBox="1"/>
          <p:nvPr/>
        </p:nvSpPr>
        <p:spPr>
          <a:xfrm>
            <a:off x="6658670" y="5082155"/>
            <a:ext cx="380232" cy="276999"/>
          </a:xfrm>
          <a:prstGeom prst="rect">
            <a:avLst/>
          </a:prstGeom>
          <a:noFill/>
        </p:spPr>
        <p:txBody>
          <a:bodyPr wrap="none" rtlCol="0">
            <a:spAutoFit/>
          </a:bodyPr>
          <a:lstStyle/>
          <a:p>
            <a:r>
              <a:rPr lang="en-US" sz="1200" dirty="0"/>
              <a:t>1C</a:t>
            </a:r>
          </a:p>
        </p:txBody>
      </p:sp>
      <p:sp>
        <p:nvSpPr>
          <p:cNvPr id="62" name="TextBox 61">
            <a:extLst>
              <a:ext uri="{FF2B5EF4-FFF2-40B4-BE49-F238E27FC236}">
                <a16:creationId xmlns:a16="http://schemas.microsoft.com/office/drawing/2014/main" id="{107C1EA5-34DA-054F-8CFC-9E0D54E2A3D0}"/>
              </a:ext>
            </a:extLst>
          </p:cNvPr>
          <p:cNvSpPr txBox="1"/>
          <p:nvPr/>
        </p:nvSpPr>
        <p:spPr>
          <a:xfrm>
            <a:off x="5164107" y="5340973"/>
            <a:ext cx="372218" cy="276999"/>
          </a:xfrm>
          <a:prstGeom prst="rect">
            <a:avLst/>
          </a:prstGeom>
          <a:noFill/>
        </p:spPr>
        <p:txBody>
          <a:bodyPr wrap="none" rtlCol="0">
            <a:spAutoFit/>
          </a:bodyPr>
          <a:lstStyle/>
          <a:p>
            <a:r>
              <a:rPr lang="en-US" sz="1200" dirty="0"/>
              <a:t>1B</a:t>
            </a:r>
          </a:p>
        </p:txBody>
      </p:sp>
      <p:sp>
        <p:nvSpPr>
          <p:cNvPr id="63" name="TextBox 62">
            <a:extLst>
              <a:ext uri="{FF2B5EF4-FFF2-40B4-BE49-F238E27FC236}">
                <a16:creationId xmlns:a16="http://schemas.microsoft.com/office/drawing/2014/main" id="{5F5B55C2-7A62-D641-A800-0EB2370F6156}"/>
              </a:ext>
            </a:extLst>
          </p:cNvPr>
          <p:cNvSpPr txBox="1"/>
          <p:nvPr/>
        </p:nvSpPr>
        <p:spPr>
          <a:xfrm>
            <a:off x="3698399" y="4850525"/>
            <a:ext cx="364202" cy="276999"/>
          </a:xfrm>
          <a:prstGeom prst="rect">
            <a:avLst/>
          </a:prstGeom>
          <a:noFill/>
        </p:spPr>
        <p:txBody>
          <a:bodyPr wrap="none" rtlCol="0">
            <a:spAutoFit/>
          </a:bodyPr>
          <a:lstStyle/>
          <a:p>
            <a:r>
              <a:rPr lang="en-US" sz="1200" dirty="0"/>
              <a:t>1F</a:t>
            </a:r>
          </a:p>
        </p:txBody>
      </p:sp>
      <p:sp>
        <p:nvSpPr>
          <p:cNvPr id="65" name="TextBox 64">
            <a:extLst>
              <a:ext uri="{FF2B5EF4-FFF2-40B4-BE49-F238E27FC236}">
                <a16:creationId xmlns:a16="http://schemas.microsoft.com/office/drawing/2014/main" id="{2A4152EF-ADDA-B549-9908-EEAE016A65FF}"/>
              </a:ext>
            </a:extLst>
          </p:cNvPr>
          <p:cNvSpPr txBox="1"/>
          <p:nvPr/>
        </p:nvSpPr>
        <p:spPr>
          <a:xfrm>
            <a:off x="2305050" y="6488668"/>
            <a:ext cx="9324027" cy="369332"/>
          </a:xfrm>
          <a:prstGeom prst="rect">
            <a:avLst/>
          </a:prstGeom>
          <a:noFill/>
        </p:spPr>
        <p:txBody>
          <a:bodyPr wrap="none" rtlCol="0">
            <a:spAutoFit/>
          </a:bodyPr>
          <a:lstStyle/>
          <a:p>
            <a:r>
              <a:rPr lang="en-US" i="1" dirty="0">
                <a:solidFill>
                  <a:schemeClr val="bg1"/>
                </a:solidFill>
              </a:rPr>
              <a:t>Viral population size inferred using coalescent Bayesian </a:t>
            </a:r>
            <a:r>
              <a:rPr lang="en-US" i="1" dirty="0" err="1">
                <a:solidFill>
                  <a:schemeClr val="bg1"/>
                </a:solidFill>
              </a:rPr>
              <a:t>Skygrid</a:t>
            </a:r>
            <a:r>
              <a:rPr lang="en-US" i="1" dirty="0">
                <a:solidFill>
                  <a:schemeClr val="bg1"/>
                </a:solidFill>
              </a:rPr>
              <a:t> analysis, BEAST v1.10.4</a:t>
            </a:r>
          </a:p>
        </p:txBody>
      </p:sp>
      <p:sp>
        <p:nvSpPr>
          <p:cNvPr id="67" name="TextBox 66">
            <a:extLst>
              <a:ext uri="{FF2B5EF4-FFF2-40B4-BE49-F238E27FC236}">
                <a16:creationId xmlns:a16="http://schemas.microsoft.com/office/drawing/2014/main" id="{7AA63264-B4A1-7549-BD92-C27157B55AC4}"/>
              </a:ext>
            </a:extLst>
          </p:cNvPr>
          <p:cNvSpPr txBox="1"/>
          <p:nvPr/>
        </p:nvSpPr>
        <p:spPr>
          <a:xfrm>
            <a:off x="10886" y="6581001"/>
            <a:ext cx="1523174" cy="276999"/>
          </a:xfrm>
          <a:prstGeom prst="rect">
            <a:avLst/>
          </a:prstGeom>
          <a:noFill/>
        </p:spPr>
        <p:txBody>
          <a:bodyPr wrap="none" rtlCol="0">
            <a:spAutoFit/>
          </a:bodyPr>
          <a:lstStyle/>
          <a:p>
            <a:r>
              <a:rPr lang="en-US" sz="1200" dirty="0">
                <a:solidFill>
                  <a:schemeClr val="bg1"/>
                </a:solidFill>
              </a:rPr>
              <a:t>Paploski et al. 2021</a:t>
            </a:r>
          </a:p>
        </p:txBody>
      </p:sp>
      <p:sp>
        <p:nvSpPr>
          <p:cNvPr id="69" name="Rectangle 68">
            <a:extLst>
              <a:ext uri="{FF2B5EF4-FFF2-40B4-BE49-F238E27FC236}">
                <a16:creationId xmlns:a16="http://schemas.microsoft.com/office/drawing/2014/main" id="{B7263DC7-D77F-9C49-B7CB-4E8A2730CE6C}"/>
              </a:ext>
            </a:extLst>
          </p:cNvPr>
          <p:cNvSpPr/>
          <p:nvPr/>
        </p:nvSpPr>
        <p:spPr bwMode="auto">
          <a:xfrm>
            <a:off x="6273715" y="1246581"/>
            <a:ext cx="170476" cy="2419811"/>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70" name="Picture 69"/>
          <p:cNvPicPr>
            <a:picLocks noChangeAspect="1"/>
          </p:cNvPicPr>
          <p:nvPr/>
        </p:nvPicPr>
        <p:blipFill rotWithShape="1">
          <a:blip r:embed="rId20"/>
          <a:srcRect l="1951" r="1951"/>
          <a:stretch/>
        </p:blipFill>
        <p:spPr>
          <a:xfrm>
            <a:off x="-10281" y="5701007"/>
            <a:ext cx="12192000" cy="560881"/>
          </a:xfrm>
          <a:prstGeom prst="rect">
            <a:avLst/>
          </a:prstGeom>
        </p:spPr>
      </p:pic>
    </p:spTree>
    <p:extLst>
      <p:ext uri="{BB962C8B-B14F-4D97-AF65-F5344CB8AC3E}">
        <p14:creationId xmlns:p14="http://schemas.microsoft.com/office/powerpoint/2010/main" val="213594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9958" y="975917"/>
            <a:ext cx="5252854" cy="3897280"/>
          </a:xfrm>
          <a:prstGeom prst="rect">
            <a:avLst/>
          </a:prstGeom>
        </p:spPr>
      </p:pic>
      <p:pic>
        <p:nvPicPr>
          <p:cNvPr id="65" name="Picture 64"/>
          <p:cNvPicPr>
            <a:picLocks noChangeAspect="1"/>
          </p:cNvPicPr>
          <p:nvPr/>
        </p:nvPicPr>
        <p:blipFill>
          <a:blip r:embed="rId4"/>
          <a:stretch>
            <a:fillRect/>
          </a:stretch>
        </p:blipFill>
        <p:spPr>
          <a:xfrm>
            <a:off x="6590678" y="975917"/>
            <a:ext cx="4677616" cy="3003491"/>
          </a:xfrm>
          <a:prstGeom prst="rect">
            <a:avLst/>
          </a:prstGeom>
        </p:spPr>
      </p:pic>
      <p:sp>
        <p:nvSpPr>
          <p:cNvPr id="21" name="Rectangle 20">
            <a:extLst>
              <a:ext uri="{FF2B5EF4-FFF2-40B4-BE49-F238E27FC236}">
                <a16:creationId xmlns:a16="http://schemas.microsoft.com/office/drawing/2014/main" id="{F6D99B38-2F22-4040-89CF-C8AD02462331}"/>
              </a:ext>
            </a:extLst>
          </p:cNvPr>
          <p:cNvSpPr/>
          <p:nvPr/>
        </p:nvSpPr>
        <p:spPr>
          <a:xfrm>
            <a:off x="5793630" y="772548"/>
            <a:ext cx="114300" cy="41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ctangle 24">
            <a:extLst>
              <a:ext uri="{FF2B5EF4-FFF2-40B4-BE49-F238E27FC236}">
                <a16:creationId xmlns:a16="http://schemas.microsoft.com/office/drawing/2014/main" id="{C6A153BA-F62C-4B86-8140-7C151E4B7524}"/>
              </a:ext>
            </a:extLst>
          </p:cNvPr>
          <p:cNvSpPr/>
          <p:nvPr/>
        </p:nvSpPr>
        <p:spPr>
          <a:xfrm>
            <a:off x="5793630" y="772548"/>
            <a:ext cx="114300" cy="416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itle 1">
            <a:extLst>
              <a:ext uri="{FF2B5EF4-FFF2-40B4-BE49-F238E27FC236}">
                <a16:creationId xmlns:a16="http://schemas.microsoft.com/office/drawing/2014/main" id="{7B13046C-46A2-4D42-AC59-3113FD8B036B}"/>
              </a:ext>
            </a:extLst>
          </p:cNvPr>
          <p:cNvSpPr>
            <a:spLocks noGrp="1"/>
          </p:cNvSpPr>
          <p:nvPr>
            <p:ph type="title"/>
          </p:nvPr>
        </p:nvSpPr>
        <p:spPr/>
        <p:txBody>
          <a:bodyPr/>
          <a:lstStyle/>
          <a:p>
            <a:r>
              <a:rPr lang="en-US" dirty="0"/>
              <a:t>Sub-lineage emergence &amp; Turnover</a:t>
            </a:r>
          </a:p>
        </p:txBody>
      </p:sp>
      <p:sp>
        <p:nvSpPr>
          <p:cNvPr id="6" name="Text Placeholder 5">
            <a:extLst>
              <a:ext uri="{FF2B5EF4-FFF2-40B4-BE49-F238E27FC236}">
                <a16:creationId xmlns:a16="http://schemas.microsoft.com/office/drawing/2014/main" id="{D9D710D6-0A1B-7043-9744-34A6BCD06A67}"/>
              </a:ext>
            </a:extLst>
          </p:cNvPr>
          <p:cNvSpPr>
            <a:spLocks noGrp="1"/>
          </p:cNvSpPr>
          <p:nvPr>
            <p:ph type="body" sz="quarter" idx="10"/>
          </p:nvPr>
        </p:nvSpPr>
        <p:spPr/>
        <p:txBody>
          <a:bodyPr/>
          <a:lstStyle/>
          <a:p>
            <a:r>
              <a:rPr lang="en-US" dirty="0"/>
              <a:t>Part 2: Emergence of new sub-lineages</a:t>
            </a:r>
          </a:p>
        </p:txBody>
      </p:sp>
      <p:sp>
        <p:nvSpPr>
          <p:cNvPr id="30" name="TextBox 29">
            <a:extLst>
              <a:ext uri="{FF2B5EF4-FFF2-40B4-BE49-F238E27FC236}">
                <a16:creationId xmlns:a16="http://schemas.microsoft.com/office/drawing/2014/main" id="{2A4152EF-ADDA-B549-9908-EEAE016A65FF}"/>
              </a:ext>
            </a:extLst>
          </p:cNvPr>
          <p:cNvSpPr txBox="1"/>
          <p:nvPr/>
        </p:nvSpPr>
        <p:spPr>
          <a:xfrm>
            <a:off x="2305050" y="6488668"/>
            <a:ext cx="9324027" cy="369332"/>
          </a:xfrm>
          <a:prstGeom prst="rect">
            <a:avLst/>
          </a:prstGeom>
          <a:noFill/>
        </p:spPr>
        <p:txBody>
          <a:bodyPr wrap="none" rtlCol="0">
            <a:spAutoFit/>
          </a:bodyPr>
          <a:lstStyle/>
          <a:p>
            <a:r>
              <a:rPr lang="en-US" i="1" dirty="0">
                <a:solidFill>
                  <a:schemeClr val="bg1"/>
                </a:solidFill>
              </a:rPr>
              <a:t>Viral population size inferred using coalescent Bayesian </a:t>
            </a:r>
            <a:r>
              <a:rPr lang="en-US" i="1" dirty="0" err="1">
                <a:solidFill>
                  <a:schemeClr val="bg1"/>
                </a:solidFill>
              </a:rPr>
              <a:t>Skygrid</a:t>
            </a:r>
            <a:r>
              <a:rPr lang="en-US" i="1" dirty="0">
                <a:solidFill>
                  <a:schemeClr val="bg1"/>
                </a:solidFill>
              </a:rPr>
              <a:t> analysis, BEAST v1.10.4</a:t>
            </a:r>
          </a:p>
        </p:txBody>
      </p:sp>
      <p:sp>
        <p:nvSpPr>
          <p:cNvPr id="38" name="Rectangle 37">
            <a:extLst>
              <a:ext uri="{FF2B5EF4-FFF2-40B4-BE49-F238E27FC236}">
                <a16:creationId xmlns:a16="http://schemas.microsoft.com/office/drawing/2014/main" id="{912A5FB1-CF1B-B044-876C-E0CC9DD0A657}"/>
              </a:ext>
            </a:extLst>
          </p:cNvPr>
          <p:cNvSpPr/>
          <p:nvPr/>
        </p:nvSpPr>
        <p:spPr bwMode="auto">
          <a:xfrm>
            <a:off x="8940030" y="4953606"/>
            <a:ext cx="1516619" cy="137873"/>
          </a:xfrm>
          <a:prstGeom prst="rect">
            <a:avLst/>
          </a:prstGeom>
          <a:gradFill flip="none" rotWithShape="1">
            <a:gsLst>
              <a:gs pos="0">
                <a:srgbClr val="D7D29D">
                  <a:alpha val="24142"/>
                </a:srgbClr>
              </a:gs>
              <a:gs pos="100000">
                <a:srgbClr val="D7D29D">
                  <a:alpha val="67148"/>
                </a:srgbClr>
              </a:gs>
            </a:gsLst>
            <a:lin ang="0" scaled="1"/>
            <a:tileRect/>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9" name="Rectangle 38">
            <a:extLst>
              <a:ext uri="{FF2B5EF4-FFF2-40B4-BE49-F238E27FC236}">
                <a16:creationId xmlns:a16="http://schemas.microsoft.com/office/drawing/2014/main" id="{8D9F65B4-834B-C34E-A9F2-CC84754B7E3B}"/>
              </a:ext>
            </a:extLst>
          </p:cNvPr>
          <p:cNvSpPr/>
          <p:nvPr/>
        </p:nvSpPr>
        <p:spPr bwMode="auto">
          <a:xfrm>
            <a:off x="8018120" y="5404217"/>
            <a:ext cx="2922900" cy="147662"/>
          </a:xfrm>
          <a:prstGeom prst="rect">
            <a:avLst/>
          </a:prstGeom>
          <a:gradFill flip="none" rotWithShape="1">
            <a:gsLst>
              <a:gs pos="0">
                <a:srgbClr val="03FFFF">
                  <a:alpha val="9919"/>
                </a:srgbClr>
              </a:gs>
              <a:gs pos="72000">
                <a:srgbClr val="03FFFF"/>
              </a:gs>
              <a:gs pos="28000">
                <a:srgbClr val="03FFFF">
                  <a:alpha val="85109"/>
                </a:srgbClr>
              </a:gs>
              <a:gs pos="100000">
                <a:srgbClr val="03FFFF">
                  <a:alpha val="1964"/>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0" name="Rectangle 39">
            <a:extLst>
              <a:ext uri="{FF2B5EF4-FFF2-40B4-BE49-F238E27FC236}">
                <a16:creationId xmlns:a16="http://schemas.microsoft.com/office/drawing/2014/main" id="{3DD7BCC5-CB70-F64D-A398-CE60A9345D98}"/>
              </a:ext>
            </a:extLst>
          </p:cNvPr>
          <p:cNvSpPr/>
          <p:nvPr/>
        </p:nvSpPr>
        <p:spPr bwMode="auto">
          <a:xfrm>
            <a:off x="5535880" y="4903388"/>
            <a:ext cx="2463983" cy="160348"/>
          </a:xfrm>
          <a:prstGeom prst="rect">
            <a:avLst/>
          </a:prstGeom>
          <a:gradFill flip="none" rotWithShape="1">
            <a:gsLst>
              <a:gs pos="0">
                <a:srgbClr val="918ACF">
                  <a:alpha val="10463"/>
                </a:srgbClr>
              </a:gs>
              <a:gs pos="100000">
                <a:srgbClr val="918ACF">
                  <a:alpha val="69000"/>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1" name="Rectangle 40">
            <a:extLst>
              <a:ext uri="{FF2B5EF4-FFF2-40B4-BE49-F238E27FC236}">
                <a16:creationId xmlns:a16="http://schemas.microsoft.com/office/drawing/2014/main" id="{3C6E546E-62BC-6648-B6E2-48E5AEAAFDDA}"/>
              </a:ext>
            </a:extLst>
          </p:cNvPr>
          <p:cNvSpPr/>
          <p:nvPr/>
        </p:nvSpPr>
        <p:spPr bwMode="auto">
          <a:xfrm>
            <a:off x="2235200" y="5401040"/>
            <a:ext cx="2817738" cy="177538"/>
          </a:xfrm>
          <a:prstGeom prst="rect">
            <a:avLst/>
          </a:prstGeom>
          <a:gradFill flip="none" rotWithShape="1">
            <a:gsLst>
              <a:gs pos="0">
                <a:srgbClr val="BF0001">
                  <a:alpha val="10221"/>
                </a:srgbClr>
              </a:gs>
              <a:gs pos="100000">
                <a:srgbClr val="BF0001">
                  <a:alpha val="64000"/>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2" name="Rectangle 41">
            <a:extLst>
              <a:ext uri="{FF2B5EF4-FFF2-40B4-BE49-F238E27FC236}">
                <a16:creationId xmlns:a16="http://schemas.microsoft.com/office/drawing/2014/main" id="{104B1003-AE66-7B47-84B7-49AD08F8EC45}"/>
              </a:ext>
            </a:extLst>
          </p:cNvPr>
          <p:cNvSpPr/>
          <p:nvPr/>
        </p:nvSpPr>
        <p:spPr bwMode="auto">
          <a:xfrm>
            <a:off x="4103099" y="5157626"/>
            <a:ext cx="2463983" cy="160348"/>
          </a:xfrm>
          <a:prstGeom prst="rect">
            <a:avLst/>
          </a:prstGeom>
          <a:gradFill flip="none" rotWithShape="1">
            <a:gsLst>
              <a:gs pos="0">
                <a:srgbClr val="01A24A">
                  <a:alpha val="8578"/>
                </a:srgbClr>
              </a:gs>
              <a:gs pos="100000">
                <a:srgbClr val="01A24A">
                  <a:alpha val="79029"/>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3" name="Rectangle 42">
            <a:extLst>
              <a:ext uri="{FF2B5EF4-FFF2-40B4-BE49-F238E27FC236}">
                <a16:creationId xmlns:a16="http://schemas.microsoft.com/office/drawing/2014/main" id="{D3147BAE-9176-5241-ADA8-455DCCF252D3}"/>
              </a:ext>
            </a:extLst>
          </p:cNvPr>
          <p:cNvSpPr/>
          <p:nvPr/>
        </p:nvSpPr>
        <p:spPr bwMode="auto">
          <a:xfrm>
            <a:off x="1192985" y="4903628"/>
            <a:ext cx="2463983" cy="160348"/>
          </a:xfrm>
          <a:prstGeom prst="rect">
            <a:avLst/>
          </a:prstGeom>
          <a:gradFill flip="none" rotWithShape="1">
            <a:gsLst>
              <a:gs pos="0">
                <a:srgbClr val="FE0000">
                  <a:alpha val="4618"/>
                </a:srgbClr>
              </a:gs>
              <a:gs pos="100000">
                <a:srgbClr val="FE0000">
                  <a:alpha val="70167"/>
                </a:srgbClr>
              </a:gs>
            </a:gsLst>
            <a:lin ang="0" scaled="1"/>
            <a:tileRect/>
          </a:gra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55" name="TextBox 54">
            <a:extLst>
              <a:ext uri="{FF2B5EF4-FFF2-40B4-BE49-F238E27FC236}">
                <a16:creationId xmlns:a16="http://schemas.microsoft.com/office/drawing/2014/main" id="{2D128060-17E6-1B41-AF95-AA16273EF08A}"/>
              </a:ext>
            </a:extLst>
          </p:cNvPr>
          <p:cNvSpPr txBox="1"/>
          <p:nvPr/>
        </p:nvSpPr>
        <p:spPr>
          <a:xfrm>
            <a:off x="304236" y="5045851"/>
            <a:ext cx="383438" cy="307777"/>
          </a:xfrm>
          <a:prstGeom prst="rect">
            <a:avLst/>
          </a:prstGeom>
          <a:noFill/>
        </p:spPr>
        <p:txBody>
          <a:bodyPr wrap="none" rtlCol="0">
            <a:spAutoFit/>
          </a:bodyPr>
          <a:lstStyle/>
          <a:p>
            <a:r>
              <a:rPr lang="en-US" sz="1400" dirty="0"/>
              <a:t>L5</a:t>
            </a:r>
          </a:p>
        </p:txBody>
      </p:sp>
      <p:sp>
        <p:nvSpPr>
          <p:cNvPr id="56" name="TextBox 55">
            <a:extLst>
              <a:ext uri="{FF2B5EF4-FFF2-40B4-BE49-F238E27FC236}">
                <a16:creationId xmlns:a16="http://schemas.microsoft.com/office/drawing/2014/main" id="{4A5E5260-5DC1-1846-A645-615E808FBF45}"/>
              </a:ext>
            </a:extLst>
          </p:cNvPr>
          <p:cNvSpPr txBox="1"/>
          <p:nvPr/>
        </p:nvSpPr>
        <p:spPr>
          <a:xfrm>
            <a:off x="1779611" y="5045851"/>
            <a:ext cx="383438" cy="307777"/>
          </a:xfrm>
          <a:prstGeom prst="rect">
            <a:avLst/>
          </a:prstGeom>
          <a:noFill/>
        </p:spPr>
        <p:txBody>
          <a:bodyPr wrap="none" rtlCol="0">
            <a:spAutoFit/>
          </a:bodyPr>
          <a:lstStyle/>
          <a:p>
            <a:r>
              <a:rPr lang="en-US" sz="1400" dirty="0"/>
              <a:t>L9</a:t>
            </a:r>
          </a:p>
        </p:txBody>
      </p:sp>
      <p:sp>
        <p:nvSpPr>
          <p:cNvPr id="57" name="TextBox 56">
            <a:extLst>
              <a:ext uri="{FF2B5EF4-FFF2-40B4-BE49-F238E27FC236}">
                <a16:creationId xmlns:a16="http://schemas.microsoft.com/office/drawing/2014/main" id="{1A192BB4-E4E3-D04E-93DF-C88D4006E1ED}"/>
              </a:ext>
            </a:extLst>
          </p:cNvPr>
          <p:cNvSpPr txBox="1"/>
          <p:nvPr/>
        </p:nvSpPr>
        <p:spPr>
          <a:xfrm>
            <a:off x="5281620" y="6085452"/>
            <a:ext cx="1535420" cy="369332"/>
          </a:xfrm>
          <a:prstGeom prst="rect">
            <a:avLst/>
          </a:prstGeom>
          <a:noFill/>
        </p:spPr>
        <p:txBody>
          <a:bodyPr wrap="none" rtlCol="0">
            <a:spAutoFit/>
          </a:bodyPr>
          <a:lstStyle/>
          <a:p>
            <a:r>
              <a:rPr lang="en-US" dirty="0"/>
              <a:t>Time of Peak</a:t>
            </a:r>
          </a:p>
        </p:txBody>
      </p:sp>
      <p:sp>
        <p:nvSpPr>
          <p:cNvPr id="58" name="TextBox 57">
            <a:extLst>
              <a:ext uri="{FF2B5EF4-FFF2-40B4-BE49-F238E27FC236}">
                <a16:creationId xmlns:a16="http://schemas.microsoft.com/office/drawing/2014/main" id="{D0ADE00D-B66A-4848-B69A-B4D7EDC1E54D}"/>
              </a:ext>
            </a:extLst>
          </p:cNvPr>
          <p:cNvSpPr txBox="1"/>
          <p:nvPr/>
        </p:nvSpPr>
        <p:spPr>
          <a:xfrm>
            <a:off x="9087849" y="5337251"/>
            <a:ext cx="372218" cy="276999"/>
          </a:xfrm>
          <a:prstGeom prst="rect">
            <a:avLst/>
          </a:prstGeom>
          <a:noFill/>
        </p:spPr>
        <p:txBody>
          <a:bodyPr wrap="none" rtlCol="0">
            <a:spAutoFit/>
          </a:bodyPr>
          <a:lstStyle/>
          <a:p>
            <a:r>
              <a:rPr lang="en-US" sz="1200" dirty="0"/>
              <a:t>1A</a:t>
            </a:r>
          </a:p>
        </p:txBody>
      </p:sp>
      <p:sp>
        <p:nvSpPr>
          <p:cNvPr id="59" name="TextBox 58">
            <a:extLst>
              <a:ext uri="{FF2B5EF4-FFF2-40B4-BE49-F238E27FC236}">
                <a16:creationId xmlns:a16="http://schemas.microsoft.com/office/drawing/2014/main" id="{2DD0E703-F343-8048-A23A-F1CAF5AB1964}"/>
              </a:ext>
            </a:extLst>
          </p:cNvPr>
          <p:cNvSpPr txBox="1"/>
          <p:nvPr/>
        </p:nvSpPr>
        <p:spPr>
          <a:xfrm>
            <a:off x="10505764" y="4879997"/>
            <a:ext cx="380232" cy="276999"/>
          </a:xfrm>
          <a:prstGeom prst="rect">
            <a:avLst/>
          </a:prstGeom>
          <a:noFill/>
        </p:spPr>
        <p:txBody>
          <a:bodyPr wrap="none" rtlCol="0">
            <a:spAutoFit/>
          </a:bodyPr>
          <a:lstStyle/>
          <a:p>
            <a:r>
              <a:rPr lang="en-US" sz="1200" dirty="0"/>
              <a:t>1H</a:t>
            </a:r>
          </a:p>
        </p:txBody>
      </p:sp>
      <p:sp>
        <p:nvSpPr>
          <p:cNvPr id="60" name="TextBox 59">
            <a:extLst>
              <a:ext uri="{FF2B5EF4-FFF2-40B4-BE49-F238E27FC236}">
                <a16:creationId xmlns:a16="http://schemas.microsoft.com/office/drawing/2014/main" id="{D6233545-82D1-EB4A-9028-5C22F8D07909}"/>
              </a:ext>
            </a:extLst>
          </p:cNvPr>
          <p:cNvSpPr txBox="1"/>
          <p:nvPr/>
        </p:nvSpPr>
        <p:spPr>
          <a:xfrm>
            <a:off x="8064997" y="4838940"/>
            <a:ext cx="389850" cy="276999"/>
          </a:xfrm>
          <a:prstGeom prst="rect">
            <a:avLst/>
          </a:prstGeom>
          <a:noFill/>
        </p:spPr>
        <p:txBody>
          <a:bodyPr wrap="none" rtlCol="0">
            <a:spAutoFit/>
          </a:bodyPr>
          <a:lstStyle/>
          <a:p>
            <a:r>
              <a:rPr lang="en-US" sz="1200" dirty="0"/>
              <a:t>1G</a:t>
            </a:r>
          </a:p>
        </p:txBody>
      </p:sp>
      <p:sp>
        <p:nvSpPr>
          <p:cNvPr id="61" name="TextBox 60">
            <a:extLst>
              <a:ext uri="{FF2B5EF4-FFF2-40B4-BE49-F238E27FC236}">
                <a16:creationId xmlns:a16="http://schemas.microsoft.com/office/drawing/2014/main" id="{7497EECE-1598-7F45-A2A1-C6429AEBBD2A}"/>
              </a:ext>
            </a:extLst>
          </p:cNvPr>
          <p:cNvSpPr txBox="1"/>
          <p:nvPr/>
        </p:nvSpPr>
        <p:spPr>
          <a:xfrm>
            <a:off x="6658670" y="5082155"/>
            <a:ext cx="380232" cy="276999"/>
          </a:xfrm>
          <a:prstGeom prst="rect">
            <a:avLst/>
          </a:prstGeom>
          <a:noFill/>
        </p:spPr>
        <p:txBody>
          <a:bodyPr wrap="none" rtlCol="0">
            <a:spAutoFit/>
          </a:bodyPr>
          <a:lstStyle/>
          <a:p>
            <a:r>
              <a:rPr lang="en-US" sz="1200" dirty="0"/>
              <a:t>1C</a:t>
            </a:r>
          </a:p>
        </p:txBody>
      </p:sp>
      <p:sp>
        <p:nvSpPr>
          <p:cNvPr id="62" name="TextBox 61">
            <a:extLst>
              <a:ext uri="{FF2B5EF4-FFF2-40B4-BE49-F238E27FC236}">
                <a16:creationId xmlns:a16="http://schemas.microsoft.com/office/drawing/2014/main" id="{107C1EA5-34DA-054F-8CFC-9E0D54E2A3D0}"/>
              </a:ext>
            </a:extLst>
          </p:cNvPr>
          <p:cNvSpPr txBox="1"/>
          <p:nvPr/>
        </p:nvSpPr>
        <p:spPr>
          <a:xfrm>
            <a:off x="5164107" y="5340973"/>
            <a:ext cx="372218" cy="276999"/>
          </a:xfrm>
          <a:prstGeom prst="rect">
            <a:avLst/>
          </a:prstGeom>
          <a:noFill/>
        </p:spPr>
        <p:txBody>
          <a:bodyPr wrap="none" rtlCol="0">
            <a:spAutoFit/>
          </a:bodyPr>
          <a:lstStyle/>
          <a:p>
            <a:r>
              <a:rPr lang="en-US" sz="1200" dirty="0"/>
              <a:t>1B</a:t>
            </a:r>
          </a:p>
        </p:txBody>
      </p:sp>
      <p:sp>
        <p:nvSpPr>
          <p:cNvPr id="63" name="TextBox 62">
            <a:extLst>
              <a:ext uri="{FF2B5EF4-FFF2-40B4-BE49-F238E27FC236}">
                <a16:creationId xmlns:a16="http://schemas.microsoft.com/office/drawing/2014/main" id="{5F5B55C2-7A62-D641-A800-0EB2370F6156}"/>
              </a:ext>
            </a:extLst>
          </p:cNvPr>
          <p:cNvSpPr txBox="1"/>
          <p:nvPr/>
        </p:nvSpPr>
        <p:spPr>
          <a:xfrm>
            <a:off x="3698399" y="4850525"/>
            <a:ext cx="364202" cy="276999"/>
          </a:xfrm>
          <a:prstGeom prst="rect">
            <a:avLst/>
          </a:prstGeom>
          <a:noFill/>
        </p:spPr>
        <p:txBody>
          <a:bodyPr wrap="none" rtlCol="0">
            <a:spAutoFit/>
          </a:bodyPr>
          <a:lstStyle/>
          <a:p>
            <a:r>
              <a:rPr lang="en-US" sz="1200" dirty="0"/>
              <a:t>1F</a:t>
            </a:r>
          </a:p>
        </p:txBody>
      </p:sp>
      <p:sp>
        <p:nvSpPr>
          <p:cNvPr id="66" name="TextBox 65">
            <a:extLst>
              <a:ext uri="{FF2B5EF4-FFF2-40B4-BE49-F238E27FC236}">
                <a16:creationId xmlns:a16="http://schemas.microsoft.com/office/drawing/2014/main" id="{9AA57C6D-B033-564A-A4AF-73232E2AABE8}"/>
              </a:ext>
            </a:extLst>
          </p:cNvPr>
          <p:cNvSpPr txBox="1"/>
          <p:nvPr/>
        </p:nvSpPr>
        <p:spPr>
          <a:xfrm>
            <a:off x="11273050" y="4540016"/>
            <a:ext cx="712054" cy="584775"/>
          </a:xfrm>
          <a:prstGeom prst="rect">
            <a:avLst/>
          </a:prstGeom>
          <a:noFill/>
        </p:spPr>
        <p:txBody>
          <a:bodyPr wrap="none" rtlCol="0">
            <a:spAutoFit/>
          </a:bodyPr>
          <a:lstStyle/>
          <a:p>
            <a:r>
              <a:rPr lang="en-US" dirty="0"/>
              <a:t>?</a:t>
            </a:r>
            <a:r>
              <a:rPr lang="en-US" sz="2400" dirty="0"/>
              <a:t>?</a:t>
            </a:r>
            <a:r>
              <a:rPr lang="en-US" sz="3200" dirty="0"/>
              <a:t>?</a:t>
            </a:r>
            <a:endParaRPr lang="en-US" dirty="0"/>
          </a:p>
        </p:txBody>
      </p:sp>
      <p:sp>
        <p:nvSpPr>
          <p:cNvPr id="34" name="Right Arrow 33">
            <a:extLst>
              <a:ext uri="{FF2B5EF4-FFF2-40B4-BE49-F238E27FC236}">
                <a16:creationId xmlns:a16="http://schemas.microsoft.com/office/drawing/2014/main" id="{457833E7-30F6-574D-BE03-F4A7BB329A39}"/>
              </a:ext>
            </a:extLst>
          </p:cNvPr>
          <p:cNvSpPr/>
          <p:nvPr/>
        </p:nvSpPr>
        <p:spPr bwMode="auto">
          <a:xfrm>
            <a:off x="11416080" y="4728389"/>
            <a:ext cx="636308" cy="293293"/>
          </a:xfrm>
          <a:prstGeom prst="rightArrow">
            <a:avLst/>
          </a:prstGeom>
          <a:gradFill>
            <a:gsLst>
              <a:gs pos="0">
                <a:srgbClr val="1400FF">
                  <a:alpha val="5000"/>
                </a:srgbClr>
              </a:gs>
              <a:gs pos="100000">
                <a:srgbClr val="1400FF">
                  <a:alpha val="52486"/>
                </a:srgbClr>
              </a:gs>
            </a:gsLst>
            <a:lin ang="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Rectangle 3"/>
          <p:cNvSpPr/>
          <p:nvPr/>
        </p:nvSpPr>
        <p:spPr>
          <a:xfrm>
            <a:off x="5336744" y="3048098"/>
            <a:ext cx="612353" cy="6249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5329881" y="1189266"/>
            <a:ext cx="1403576" cy="18588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329881" y="3681971"/>
            <a:ext cx="1487159" cy="1947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949097" y="3669392"/>
            <a:ext cx="801918" cy="12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5949097" y="2790224"/>
            <a:ext cx="760804" cy="2527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003019" y="3954308"/>
            <a:ext cx="2045856" cy="276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VDL L1C 1-4-4 variant</a:t>
            </a:r>
          </a:p>
        </p:txBody>
      </p:sp>
      <p:sp>
        <p:nvSpPr>
          <p:cNvPr id="23" name="TextBox 22"/>
          <p:cNvSpPr txBox="1"/>
          <p:nvPr/>
        </p:nvSpPr>
        <p:spPr>
          <a:xfrm>
            <a:off x="7724776" y="1691434"/>
            <a:ext cx="1935464" cy="523220"/>
          </a:xfrm>
          <a:prstGeom prst="rect">
            <a:avLst/>
          </a:prstGeom>
          <a:solidFill>
            <a:schemeClr val="bg1"/>
          </a:solidFill>
          <a:ln>
            <a:solidFill>
              <a:schemeClr val="tx1"/>
            </a:solidFill>
          </a:ln>
        </p:spPr>
        <p:txBody>
          <a:bodyPr wrap="square" rtlCol="0">
            <a:spAutoFit/>
          </a:bodyPr>
          <a:lstStyle/>
          <a:p>
            <a:r>
              <a:rPr lang="en-US" sz="1400" dirty="0"/>
              <a:t>Bursts of population size every ~6 months</a:t>
            </a:r>
          </a:p>
        </p:txBody>
      </p:sp>
      <p:cxnSp>
        <p:nvCxnSpPr>
          <p:cNvPr id="26" name="Straight Arrow Connector 25"/>
          <p:cNvCxnSpPr/>
          <p:nvPr/>
        </p:nvCxnSpPr>
        <p:spPr>
          <a:xfrm flipH="1" flipV="1">
            <a:off x="8686800" y="2337146"/>
            <a:ext cx="57150" cy="1066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9228363" y="2336520"/>
            <a:ext cx="316816" cy="724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9717731" y="2258864"/>
            <a:ext cx="331144" cy="268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9698339" y="1316870"/>
            <a:ext cx="758310" cy="479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8122377" y="710381"/>
            <a:ext cx="2642028" cy="369332"/>
          </a:xfrm>
          <a:prstGeom prst="rect">
            <a:avLst/>
          </a:prstGeom>
          <a:noFill/>
        </p:spPr>
        <p:txBody>
          <a:bodyPr wrap="square" rtlCol="0">
            <a:spAutoFit/>
          </a:bodyPr>
          <a:lstStyle/>
          <a:p>
            <a:pPr algn="ctr"/>
            <a:r>
              <a:rPr lang="en-US" b="1" dirty="0"/>
              <a:t>L1C 1-4-4 variant</a:t>
            </a:r>
          </a:p>
        </p:txBody>
      </p:sp>
      <p:sp>
        <p:nvSpPr>
          <p:cNvPr id="73" name="TextBox 72">
            <a:extLst>
              <a:ext uri="{FF2B5EF4-FFF2-40B4-BE49-F238E27FC236}">
                <a16:creationId xmlns:a16="http://schemas.microsoft.com/office/drawing/2014/main" id="{7AA63264-B4A1-7549-BD92-C27157B55AC4}"/>
              </a:ext>
            </a:extLst>
          </p:cNvPr>
          <p:cNvSpPr txBox="1"/>
          <p:nvPr/>
        </p:nvSpPr>
        <p:spPr>
          <a:xfrm>
            <a:off x="10886" y="6581001"/>
            <a:ext cx="1523174" cy="276999"/>
          </a:xfrm>
          <a:prstGeom prst="rect">
            <a:avLst/>
          </a:prstGeom>
          <a:noFill/>
        </p:spPr>
        <p:txBody>
          <a:bodyPr wrap="none" rtlCol="0">
            <a:spAutoFit/>
          </a:bodyPr>
          <a:lstStyle/>
          <a:p>
            <a:r>
              <a:rPr lang="en-US" sz="1200" dirty="0">
                <a:solidFill>
                  <a:schemeClr val="bg1"/>
                </a:solidFill>
              </a:rPr>
              <a:t>Paploski et al. 2021</a:t>
            </a:r>
          </a:p>
        </p:txBody>
      </p:sp>
      <p:pic>
        <p:nvPicPr>
          <p:cNvPr id="75" name="Picture 74"/>
          <p:cNvPicPr>
            <a:picLocks noChangeAspect="1"/>
          </p:cNvPicPr>
          <p:nvPr/>
        </p:nvPicPr>
        <p:blipFill rotWithShape="1">
          <a:blip r:embed="rId5"/>
          <a:srcRect l="1951" r="1951"/>
          <a:stretch/>
        </p:blipFill>
        <p:spPr>
          <a:xfrm>
            <a:off x="-10281" y="5701007"/>
            <a:ext cx="12192000" cy="560881"/>
          </a:xfrm>
          <a:prstGeom prst="rect">
            <a:avLst/>
          </a:prstGeom>
        </p:spPr>
      </p:pic>
      <p:sp>
        <p:nvSpPr>
          <p:cNvPr id="79" name="Rectangle 78">
            <a:extLst>
              <a:ext uri="{FF2B5EF4-FFF2-40B4-BE49-F238E27FC236}">
                <a16:creationId xmlns:a16="http://schemas.microsoft.com/office/drawing/2014/main" id="{912A5FB1-CF1B-B044-876C-E0CC9DD0A657}"/>
              </a:ext>
            </a:extLst>
          </p:cNvPr>
          <p:cNvSpPr/>
          <p:nvPr/>
        </p:nvSpPr>
        <p:spPr bwMode="auto">
          <a:xfrm>
            <a:off x="10334625" y="5191490"/>
            <a:ext cx="1349284" cy="137873"/>
          </a:xfrm>
          <a:prstGeom prst="rect">
            <a:avLst/>
          </a:prstGeom>
          <a:gradFill flip="none" rotWithShape="1">
            <a:gsLst>
              <a:gs pos="0">
                <a:schemeClr val="bg1"/>
              </a:gs>
              <a:gs pos="100000">
                <a:srgbClr val="0707FF"/>
              </a:gs>
            </a:gsLst>
            <a:lin ang="0" scaled="1"/>
            <a:tileRect/>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5-Point Star 15"/>
          <p:cNvSpPr/>
          <p:nvPr/>
        </p:nvSpPr>
        <p:spPr bwMode="auto">
          <a:xfrm>
            <a:off x="11537242" y="5069502"/>
            <a:ext cx="335320" cy="323530"/>
          </a:xfrm>
          <a:prstGeom prst="star5">
            <a:avLst/>
          </a:prstGeom>
          <a:solidFill>
            <a:srgbClr val="0707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0" name="TextBox 79">
            <a:extLst>
              <a:ext uri="{FF2B5EF4-FFF2-40B4-BE49-F238E27FC236}">
                <a16:creationId xmlns:a16="http://schemas.microsoft.com/office/drawing/2014/main" id="{D0ADE00D-B66A-4848-B69A-B4D7EDC1E54D}"/>
              </a:ext>
            </a:extLst>
          </p:cNvPr>
          <p:cNvSpPr txBox="1"/>
          <p:nvPr/>
        </p:nvSpPr>
        <p:spPr>
          <a:xfrm>
            <a:off x="11250937" y="5367065"/>
            <a:ext cx="865943" cy="461665"/>
          </a:xfrm>
          <a:prstGeom prst="rect">
            <a:avLst/>
          </a:prstGeom>
          <a:noFill/>
        </p:spPr>
        <p:txBody>
          <a:bodyPr wrap="none" rtlCol="0">
            <a:spAutoFit/>
          </a:bodyPr>
          <a:lstStyle/>
          <a:p>
            <a:pPr algn="ctr"/>
            <a:r>
              <a:rPr lang="en-US" sz="1200" dirty="0"/>
              <a:t>L1C 1-4-4</a:t>
            </a:r>
          </a:p>
          <a:p>
            <a:pPr algn="ctr"/>
            <a:r>
              <a:rPr lang="en-US" sz="1200" dirty="0"/>
              <a:t>variant</a:t>
            </a:r>
          </a:p>
        </p:txBody>
      </p:sp>
      <p:pic>
        <p:nvPicPr>
          <p:cNvPr id="52" name="Graphic 51" descr="Star">
            <a:extLst>
              <a:ext uri="{FF2B5EF4-FFF2-40B4-BE49-F238E27FC236}">
                <a16:creationId xmlns:a16="http://schemas.microsoft.com/office/drawing/2014/main" id="{FD65BC85-16AD-4B78-A025-66976681B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9619" y="5049465"/>
            <a:ext cx="335320" cy="335320"/>
          </a:xfrm>
          <a:prstGeom prst="rect">
            <a:avLst/>
          </a:prstGeom>
        </p:spPr>
      </p:pic>
      <p:pic>
        <p:nvPicPr>
          <p:cNvPr id="64" name="Graphic 63" descr="Star">
            <a:extLst>
              <a:ext uri="{FF2B5EF4-FFF2-40B4-BE49-F238E27FC236}">
                <a16:creationId xmlns:a16="http://schemas.microsoft.com/office/drawing/2014/main" id="{D09F71C6-5BEF-4DAE-BC14-94EB94D2A7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4726" y="4790927"/>
            <a:ext cx="335320" cy="335320"/>
          </a:xfrm>
          <a:prstGeom prst="rect">
            <a:avLst/>
          </a:prstGeom>
        </p:spPr>
      </p:pic>
      <p:pic>
        <p:nvPicPr>
          <p:cNvPr id="76" name="Graphic 75" descr="Star">
            <a:extLst>
              <a:ext uri="{FF2B5EF4-FFF2-40B4-BE49-F238E27FC236}">
                <a16:creationId xmlns:a16="http://schemas.microsoft.com/office/drawing/2014/main" id="{D0E619E4-9C07-4B1A-932C-0A7D59E157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41870" y="5281686"/>
            <a:ext cx="335320" cy="335320"/>
          </a:xfrm>
          <a:prstGeom prst="rect">
            <a:avLst/>
          </a:prstGeom>
        </p:spPr>
      </p:pic>
      <p:pic>
        <p:nvPicPr>
          <p:cNvPr id="77" name="Graphic 76" descr="Star">
            <a:extLst>
              <a:ext uri="{FF2B5EF4-FFF2-40B4-BE49-F238E27FC236}">
                <a16:creationId xmlns:a16="http://schemas.microsoft.com/office/drawing/2014/main" id="{DA3FD18E-CF16-410C-B2F0-2DB9A38843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4319" y="5281686"/>
            <a:ext cx="335320" cy="335320"/>
          </a:xfrm>
          <a:prstGeom prst="rect">
            <a:avLst/>
          </a:prstGeom>
        </p:spPr>
      </p:pic>
      <p:pic>
        <p:nvPicPr>
          <p:cNvPr id="78" name="Graphic 77" descr="Star">
            <a:extLst>
              <a:ext uri="{FF2B5EF4-FFF2-40B4-BE49-F238E27FC236}">
                <a16:creationId xmlns:a16="http://schemas.microsoft.com/office/drawing/2014/main" id="{7CEC78C5-8F2F-4269-B616-563A61D0B6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98137" y="5037665"/>
            <a:ext cx="335320" cy="335320"/>
          </a:xfrm>
          <a:prstGeom prst="rect">
            <a:avLst/>
          </a:prstGeom>
        </p:spPr>
      </p:pic>
      <p:pic>
        <p:nvPicPr>
          <p:cNvPr id="81" name="Graphic 80" descr="Star">
            <a:extLst>
              <a:ext uri="{FF2B5EF4-FFF2-40B4-BE49-F238E27FC236}">
                <a16:creationId xmlns:a16="http://schemas.microsoft.com/office/drawing/2014/main" id="{E7D16707-ABCE-4E1F-8F2C-DFB6BDDFD6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38365" y="4802717"/>
            <a:ext cx="335320" cy="335320"/>
          </a:xfrm>
          <a:prstGeom prst="rect">
            <a:avLst/>
          </a:prstGeom>
        </p:spPr>
      </p:pic>
      <p:pic>
        <p:nvPicPr>
          <p:cNvPr id="82" name="Graphic 81" descr="Star">
            <a:extLst>
              <a:ext uri="{FF2B5EF4-FFF2-40B4-BE49-F238E27FC236}">
                <a16:creationId xmlns:a16="http://schemas.microsoft.com/office/drawing/2014/main" id="{10161EB0-BA9E-4E16-A097-859AFD82AFE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67976" y="4831740"/>
            <a:ext cx="335320" cy="335320"/>
          </a:xfrm>
          <a:prstGeom prst="rect">
            <a:avLst/>
          </a:prstGeom>
        </p:spPr>
      </p:pic>
      <p:pic>
        <p:nvPicPr>
          <p:cNvPr id="83" name="Graphic 82" descr="Star">
            <a:extLst>
              <a:ext uri="{FF2B5EF4-FFF2-40B4-BE49-F238E27FC236}">
                <a16:creationId xmlns:a16="http://schemas.microsoft.com/office/drawing/2014/main" id="{E19CB5A0-6A00-430F-AEF5-A8CFFA1F453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30116" y="5049465"/>
            <a:ext cx="335320" cy="335320"/>
          </a:xfrm>
          <a:prstGeom prst="rect">
            <a:avLst/>
          </a:prstGeom>
        </p:spPr>
      </p:pic>
      <p:pic>
        <p:nvPicPr>
          <p:cNvPr id="84" name="Graphic 83" descr="Star">
            <a:extLst>
              <a:ext uri="{FF2B5EF4-FFF2-40B4-BE49-F238E27FC236}">
                <a16:creationId xmlns:a16="http://schemas.microsoft.com/office/drawing/2014/main" id="{A5357356-8FE2-49DC-8024-A3D3C1F4F54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363" y="5049465"/>
            <a:ext cx="335320" cy="335320"/>
          </a:xfrm>
          <a:prstGeom prst="rect">
            <a:avLst/>
          </a:prstGeom>
        </p:spPr>
      </p:pic>
    </p:spTree>
    <p:extLst>
      <p:ext uri="{BB962C8B-B14F-4D97-AF65-F5344CB8AC3E}">
        <p14:creationId xmlns:p14="http://schemas.microsoft.com/office/powerpoint/2010/main" val="4260919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6448-C40A-4C64-8F42-6E84FF857424}"/>
              </a:ext>
            </a:extLst>
          </p:cNvPr>
          <p:cNvSpPr>
            <a:spLocks noGrp="1"/>
          </p:cNvSpPr>
          <p:nvPr>
            <p:ph type="title"/>
          </p:nvPr>
        </p:nvSpPr>
        <p:spPr>
          <a:xfrm>
            <a:off x="148281" y="129660"/>
            <a:ext cx="6023919" cy="1734192"/>
          </a:xfrm>
        </p:spPr>
        <p:txBody>
          <a:bodyPr/>
          <a:lstStyle/>
          <a:p>
            <a:r>
              <a:rPr lang="en-US" dirty="0"/>
              <a:t>Emerging strains continue to cause issues</a:t>
            </a:r>
          </a:p>
        </p:txBody>
      </p:sp>
      <p:sp>
        <p:nvSpPr>
          <p:cNvPr id="4" name="Text Placeholder 3">
            <a:extLst>
              <a:ext uri="{FF2B5EF4-FFF2-40B4-BE49-F238E27FC236}">
                <a16:creationId xmlns:a16="http://schemas.microsoft.com/office/drawing/2014/main" id="{FB6E086E-2D08-40DD-8B24-0AB1D8E53E33}"/>
              </a:ext>
            </a:extLst>
          </p:cNvPr>
          <p:cNvSpPr>
            <a:spLocks noGrp="1"/>
          </p:cNvSpPr>
          <p:nvPr>
            <p:ph type="body" sz="quarter" idx="10"/>
          </p:nvPr>
        </p:nvSpPr>
        <p:spPr/>
        <p:txBody>
          <a:bodyPr/>
          <a:lstStyle/>
          <a:p>
            <a:r>
              <a:rPr lang="en-US" dirty="0"/>
              <a:t>Part 2: Emergence of new sub-lineages</a:t>
            </a:r>
          </a:p>
        </p:txBody>
      </p:sp>
      <p:sp>
        <p:nvSpPr>
          <p:cNvPr id="13" name="PB">
            <a:extLst>
              <a:ext uri="{FF2B5EF4-FFF2-40B4-BE49-F238E27FC236}">
                <a16:creationId xmlns:a16="http://schemas.microsoft.com/office/drawing/2014/main" id="{986DA3D8-50DE-46C2-9363-BFC359E10F73}"/>
              </a:ext>
            </a:extLst>
          </p:cNvPr>
          <p:cNvSpPr/>
          <p:nvPr/>
        </p:nvSpPr>
        <p:spPr bwMode="auto">
          <a:xfrm>
            <a:off x="0" y="6819900"/>
            <a:ext cx="4064000" cy="38100"/>
          </a:xfrm>
          <a:prstGeom prst="rect">
            <a:avLst/>
          </a:prstGeom>
          <a:solidFill>
            <a:srgbClr val="FDCA3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aphicFrame>
        <p:nvGraphicFramePr>
          <p:cNvPr id="14" name="Object 13">
            <a:extLst>
              <a:ext uri="{FF2B5EF4-FFF2-40B4-BE49-F238E27FC236}">
                <a16:creationId xmlns:a16="http://schemas.microsoft.com/office/drawing/2014/main" id="{797DA67A-7BE1-4F13-8FFA-69D8EAAD35B6}"/>
              </a:ext>
            </a:extLst>
          </p:cNvPr>
          <p:cNvGraphicFramePr>
            <a:graphicFrameLocks noChangeAspect="1"/>
          </p:cNvGraphicFramePr>
          <p:nvPr>
            <p:extLst>
              <p:ext uri="{D42A27DB-BD31-4B8C-83A1-F6EECF244321}">
                <p14:modId xmlns:p14="http://schemas.microsoft.com/office/powerpoint/2010/main" val="539716227"/>
              </p:ext>
            </p:extLst>
          </p:nvPr>
        </p:nvGraphicFramePr>
        <p:xfrm>
          <a:off x="325721" y="1764390"/>
          <a:ext cx="5983639" cy="4482726"/>
        </p:xfrm>
        <a:graphic>
          <a:graphicData uri="http://schemas.openxmlformats.org/presentationml/2006/ole">
            <mc:AlternateContent xmlns:mc="http://schemas.openxmlformats.org/markup-compatibility/2006">
              <mc:Choice xmlns:v="urn:schemas-microsoft-com:vml" Requires="v">
                <p:oleObj name="Bitmap Image" r:id="rId3" imgW="8543880" imgH="6400800" progId="PBrush">
                  <p:embed/>
                </p:oleObj>
              </mc:Choice>
              <mc:Fallback>
                <p:oleObj name="Bitmap Image" r:id="rId3" imgW="8543880" imgH="6400800" progId="PBrush">
                  <p:embed/>
                  <p:pic>
                    <p:nvPicPr>
                      <p:cNvPr id="0" name=""/>
                      <p:cNvPicPr/>
                      <p:nvPr/>
                    </p:nvPicPr>
                    <p:blipFill>
                      <a:blip r:embed="rId4"/>
                      <a:stretch>
                        <a:fillRect/>
                      </a:stretch>
                    </p:blipFill>
                    <p:spPr>
                      <a:xfrm>
                        <a:off x="325721" y="1764390"/>
                        <a:ext cx="5983639" cy="4482726"/>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A5BCD94-ACE6-4966-A73F-C799D8D38E7D}"/>
              </a:ext>
            </a:extLst>
          </p:cNvPr>
          <p:cNvGraphicFramePr>
            <a:graphicFrameLocks noChangeAspect="1"/>
          </p:cNvGraphicFramePr>
          <p:nvPr>
            <p:extLst>
              <p:ext uri="{D42A27DB-BD31-4B8C-83A1-F6EECF244321}">
                <p14:modId xmlns:p14="http://schemas.microsoft.com/office/powerpoint/2010/main" val="2830490381"/>
              </p:ext>
            </p:extLst>
          </p:nvPr>
        </p:nvGraphicFramePr>
        <p:xfrm>
          <a:off x="6385488" y="565164"/>
          <a:ext cx="5730384" cy="5877948"/>
        </p:xfrm>
        <a:graphic>
          <a:graphicData uri="http://schemas.openxmlformats.org/presentationml/2006/ole">
            <mc:AlternateContent xmlns:mc="http://schemas.openxmlformats.org/markup-compatibility/2006">
              <mc:Choice xmlns:v="urn:schemas-microsoft-com:vml" Requires="v">
                <p:oleObj name="Bitmap Image" r:id="rId5" imgW="6657840" imgH="6829560" progId="PBrush">
                  <p:embed/>
                </p:oleObj>
              </mc:Choice>
              <mc:Fallback>
                <p:oleObj name="Bitmap Image" r:id="rId5" imgW="6657840" imgH="6829560" progId="PBrush">
                  <p:embed/>
                  <p:pic>
                    <p:nvPicPr>
                      <p:cNvPr id="0" name=""/>
                      <p:cNvPicPr/>
                      <p:nvPr/>
                    </p:nvPicPr>
                    <p:blipFill>
                      <a:blip r:embed="rId6"/>
                      <a:stretch>
                        <a:fillRect/>
                      </a:stretch>
                    </p:blipFill>
                    <p:spPr>
                      <a:xfrm>
                        <a:off x="6385488" y="565164"/>
                        <a:ext cx="5730384" cy="587794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BC3A9F29-AA62-4F32-8753-9965524454A1}"/>
              </a:ext>
            </a:extLst>
          </p:cNvPr>
          <p:cNvPicPr>
            <a:picLocks noChangeAspect="1"/>
          </p:cNvPicPr>
          <p:nvPr/>
        </p:nvPicPr>
        <p:blipFill>
          <a:blip r:embed="rId7"/>
          <a:stretch>
            <a:fillRect/>
          </a:stretch>
        </p:blipFill>
        <p:spPr>
          <a:xfrm>
            <a:off x="3656316" y="1863852"/>
            <a:ext cx="5458343" cy="3820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6A69261E-C1AC-1768-4522-36E6FE4BA8F7}"/>
              </a:ext>
            </a:extLst>
          </p:cNvPr>
          <p:cNvSpPr/>
          <p:nvPr/>
        </p:nvSpPr>
        <p:spPr bwMode="auto">
          <a:xfrm>
            <a:off x="325721" y="1665962"/>
            <a:ext cx="11790151" cy="4777150"/>
          </a:xfrm>
          <a:prstGeom prst="rect">
            <a:avLst/>
          </a:prstGeom>
          <a:solidFill>
            <a:schemeClr val="bg1">
              <a:alpha val="80000"/>
            </a:scheme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000000"/>
              </a:solidFill>
              <a:effectLst/>
              <a:latin typeface="Arial" charset="0"/>
              <a:ea typeface="ＭＳ Ｐゴシック" charset="0"/>
              <a:cs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400" b="1" dirty="0">
              <a:solidFill>
                <a:srgbClr val="000000"/>
              </a:solidFill>
              <a:latin typeface="Arial" charset="0"/>
              <a:ea typeface="ＭＳ Ｐゴシック" charset="0"/>
              <a:cs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400" b="1" dirty="0">
              <a:solidFill>
                <a:srgbClr val="000000"/>
              </a:solidFill>
              <a:latin typeface="Arial" charset="0"/>
              <a:ea typeface="ＭＳ Ｐゴシック" charset="0"/>
              <a:cs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000000"/>
              </a:solidFill>
              <a:effectLst/>
              <a:latin typeface="Arial" charset="0"/>
              <a:ea typeface="ＭＳ Ｐゴシック" charset="0"/>
              <a:cs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000000"/>
                </a:solidFill>
                <a:effectLst/>
                <a:latin typeface="Arial" charset="0"/>
                <a:ea typeface="ＭＳ Ｐゴシック" charset="0"/>
                <a:cs typeface="ＭＳ Ｐゴシック" charset="0"/>
              </a:rPr>
              <a:t>What is behind PRRSV strains emergence, and </a:t>
            </a:r>
            <a:r>
              <a:rPr lang="en-US" sz="2800" b="1" dirty="0">
                <a:solidFill>
                  <a:srgbClr val="000000"/>
                </a:solidFill>
                <a:latin typeface="Arial" charset="0"/>
                <a:ea typeface="ＭＳ Ｐゴシック" charset="0"/>
                <a:cs typeface="ＭＳ Ｐゴシック" charset="0"/>
              </a:rPr>
              <a:t>are there things we can do to better prepare the industry?</a:t>
            </a:r>
            <a:endParaRPr kumimoji="0" lang="en-US" sz="2400" b="1"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272FD7CD-53ED-487F-441F-CB0FA66A8822}"/>
              </a:ext>
            </a:extLst>
          </p:cNvPr>
          <p:cNvSpPr/>
          <p:nvPr/>
        </p:nvSpPr>
        <p:spPr bwMode="auto">
          <a:xfrm>
            <a:off x="6339218" y="479112"/>
            <a:ext cx="5822923" cy="1189708"/>
          </a:xfrm>
          <a:prstGeom prst="rect">
            <a:avLst/>
          </a:prstGeom>
          <a:solidFill>
            <a:schemeClr val="bg1">
              <a:alpha val="80000"/>
            </a:schemeClr>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93148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SVP-regents-PowerPoint-HD-3">
  <a:themeElements>
    <a:clrScheme name="Custom 1">
      <a:dk1>
        <a:sysClr val="windowText" lastClr="000000"/>
      </a:dk1>
      <a:lt1>
        <a:sysClr val="window" lastClr="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154386</TotalTime>
  <Words>4058</Words>
  <Application>Microsoft Office PowerPoint</Application>
  <PresentationFormat>Widescreen</PresentationFormat>
  <Paragraphs>341</Paragraphs>
  <Slides>18</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-apple-system</vt:lpstr>
      <vt:lpstr>Arial</vt:lpstr>
      <vt:lpstr>Calibri</vt:lpstr>
      <vt:lpstr>Corbel</vt:lpstr>
      <vt:lpstr>Wingdings</vt:lpstr>
      <vt:lpstr>SVP-regents-PowerPoint-HD-3</vt:lpstr>
      <vt:lpstr>Bitmap Image</vt:lpstr>
      <vt:lpstr>Genomic evolution and epidemiological forecasting on PRRSV: Examples of our work</vt:lpstr>
      <vt:lpstr>Minnesota swine industry and PRRSV</vt:lpstr>
      <vt:lpstr>PRRSV is a genetically diverse virus</vt:lpstr>
      <vt:lpstr>PRRSV lineage-based classification</vt:lpstr>
      <vt:lpstr>PRRSV lineage-based classification</vt:lpstr>
      <vt:lpstr>Sub-lineage emergence &amp; Turnover</vt:lpstr>
      <vt:lpstr>Sub-lineage emergence &amp; Turnover</vt:lpstr>
      <vt:lpstr>Sub-lineage emergence &amp; Turnover</vt:lpstr>
      <vt:lpstr>Emerging strains continue to cause issues</vt:lpstr>
      <vt:lpstr>Glycosylation in GP5: could it provide insights?</vt:lpstr>
      <vt:lpstr>Glycosylation: interesting patterns</vt:lpstr>
      <vt:lpstr>Early indicators of emergence potential</vt:lpstr>
      <vt:lpstr>More distinct clades tend to expand more</vt:lpstr>
      <vt:lpstr>Can antigenic differences between PRRSV be estimated?</vt:lpstr>
      <vt:lpstr>Antigenic difference and amino acid distance are correlated</vt:lpstr>
      <vt:lpstr>Finer scale classification scheme for PRRSV</vt:lpstr>
      <vt:lpstr>Closing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population-level effects of vaccination &amp; control of infectious diseases</dc:title>
  <dc:creator>Kim VanderWaal</dc:creator>
  <cp:lastModifiedBy>Igor Paploski</cp:lastModifiedBy>
  <cp:revision>693</cp:revision>
  <cp:lastPrinted>2022-07-22T16:17:14Z</cp:lastPrinted>
  <dcterms:created xsi:type="dcterms:W3CDTF">2020-08-23T19:17:09Z</dcterms:created>
  <dcterms:modified xsi:type="dcterms:W3CDTF">2024-05-21T12:41:43Z</dcterms:modified>
</cp:coreProperties>
</file>